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9"/>
  </p:notesMasterIdLst>
  <p:sldIdLst>
    <p:sldId id="513" r:id="rId2"/>
    <p:sldId id="730" r:id="rId3"/>
    <p:sldId id="1209" r:id="rId4"/>
    <p:sldId id="1071" r:id="rId5"/>
    <p:sldId id="1053" r:id="rId6"/>
    <p:sldId id="763" r:id="rId7"/>
    <p:sldId id="1103" r:id="rId8"/>
    <p:sldId id="1052" r:id="rId9"/>
    <p:sldId id="1069" r:id="rId10"/>
    <p:sldId id="1148" r:id="rId11"/>
    <p:sldId id="1149" r:id="rId12"/>
    <p:sldId id="876" r:id="rId13"/>
    <p:sldId id="860" r:id="rId14"/>
    <p:sldId id="759" r:id="rId15"/>
    <p:sldId id="1054" r:id="rId16"/>
    <p:sldId id="1108" r:id="rId17"/>
    <p:sldId id="1109" r:id="rId18"/>
    <p:sldId id="1110" r:id="rId19"/>
    <p:sldId id="1111" r:id="rId20"/>
    <p:sldId id="1112" r:id="rId21"/>
    <p:sldId id="1113" r:id="rId22"/>
    <p:sldId id="1056" r:id="rId23"/>
    <p:sldId id="1057" r:id="rId24"/>
    <p:sldId id="1114" r:id="rId25"/>
    <p:sldId id="1115" r:id="rId26"/>
    <p:sldId id="1116" r:id="rId27"/>
    <p:sldId id="1093" r:id="rId28"/>
    <p:sldId id="1117" r:id="rId29"/>
    <p:sldId id="1063" r:id="rId30"/>
    <p:sldId id="1119" r:id="rId31"/>
    <p:sldId id="1120" r:id="rId32"/>
    <p:sldId id="1121" r:id="rId33"/>
    <p:sldId id="1122" r:id="rId34"/>
    <p:sldId id="1123" r:id="rId35"/>
    <p:sldId id="1124" r:id="rId36"/>
    <p:sldId id="1125" r:id="rId37"/>
    <p:sldId id="1118" r:id="rId38"/>
    <p:sldId id="957" r:id="rId39"/>
    <p:sldId id="1127" r:id="rId40"/>
    <p:sldId id="1126" r:id="rId41"/>
    <p:sldId id="1128" r:id="rId42"/>
    <p:sldId id="1129" r:id="rId43"/>
    <p:sldId id="1130" r:id="rId44"/>
    <p:sldId id="1105" r:id="rId45"/>
    <p:sldId id="1131" r:id="rId46"/>
    <p:sldId id="1132" r:id="rId47"/>
    <p:sldId id="1133" r:id="rId48"/>
    <p:sldId id="1134" r:id="rId49"/>
    <p:sldId id="1106" r:id="rId50"/>
    <p:sldId id="1136" r:id="rId51"/>
    <p:sldId id="1135" r:id="rId52"/>
    <p:sldId id="1137" r:id="rId53"/>
    <p:sldId id="1138" r:id="rId54"/>
    <p:sldId id="1139" r:id="rId55"/>
    <p:sldId id="1107" r:id="rId56"/>
    <p:sldId id="1140" r:id="rId57"/>
    <p:sldId id="1141" r:id="rId58"/>
    <p:sldId id="1143" r:id="rId59"/>
    <p:sldId id="1142" r:id="rId60"/>
    <p:sldId id="1144" r:id="rId61"/>
    <p:sldId id="1145" r:id="rId62"/>
    <p:sldId id="1146" r:id="rId63"/>
    <p:sldId id="1147" r:id="rId64"/>
    <p:sldId id="1104" r:id="rId65"/>
    <p:sldId id="958" r:id="rId66"/>
    <p:sldId id="874" r:id="rId67"/>
    <p:sldId id="291" r:id="rId68"/>
  </p:sldIdLst>
  <p:sldSz cx="9144000" cy="5143500" type="screen16x9"/>
  <p:notesSz cx="6858000" cy="9144000"/>
  <p:custDataLst>
    <p:tags r:id="rId7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63596F-9C9E-FB26-0656-163F5BF61D37}" v="25" dt="2020-05-14T02:51:53.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75" d="100"/>
          <a:sy n="75" d="100"/>
        </p:scale>
        <p:origin x="1124" y="4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5/13/2020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a:t>Programa Cisco Networking Academy:</a:t>
            </a:r>
            <a:br>
              <a:rPr lang="en-US" dirty="0"/>
            </a:br>
            <a:r>
              <a:rPr lang="pt-BR"/>
              <a:t>comutação, roteamento e Wireless Essentials v7.0 (SRWE)</a:t>
            </a:r>
          </a:p>
          <a:p>
            <a:pPr rtl="0"/>
            <a:r>
              <a:rPr lang="pt-BR"/>
              <a:t>Módulo 12 : Conceitos de WLAN</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a:t>Programa Cisco Networking Academy:</a:t>
            </a:r>
            <a:br>
              <a:rPr lang="en-US" dirty="0"/>
            </a:br>
            <a:r>
              <a:rPr lang="pt-BR"/>
              <a:t>comutação, roteamento e Wireless Essentials v7.0 (SRWE)</a:t>
            </a:r>
          </a:p>
          <a:p>
            <a:pPr rtl="0"/>
            <a:r>
              <a:rPr lang="pt-BR"/>
              <a:t>Módulo 12 : Conceitos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13</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pt-BR"/>
              <a:t>12- Introdução</a:t>
            </a:r>
          </a:p>
          <a:p>
            <a:pPr rtl="0">
              <a:buFontTx/>
              <a:buNone/>
            </a:pPr>
            <a:r>
              <a:rPr lang="pt-BR"/>
              <a:t>12.0.2 - O que vou aprender neste módulo?</a:t>
            </a:r>
          </a:p>
        </p:txBody>
      </p:sp>
    </p:spTree>
    <p:extLst>
      <p:ext uri="{BB962C8B-B14F-4D97-AF65-F5344CB8AC3E}">
        <p14:creationId xmlns:p14="http://schemas.microsoft.com/office/powerpoint/2010/main" val="173444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Introdução à rede sem fio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Introdução à rede sem fio</a:t>
            </a:r>
          </a:p>
          <a:p>
            <a:pPr rtl="0"/>
            <a:r>
              <a:rPr lang="pt-BR"/>
              <a:t>12.1.1 - Benefícios da rede sem fio</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12.1.2 - Tipos de redes sem fio</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171745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12..3 - Tecnologias sem fio</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313712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12..3 - Tecnologias sem fio (Continuação)</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22505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12.1.4 – Padrão 802.11</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190325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Radiofrequência (RF)</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425028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12.1 - Introdução à rede sem fio</a:t>
            </a:r>
          </a:p>
          <a:p>
            <a:pPr rtl="0"/>
            <a:r>
              <a:rPr lang="pt-BR"/>
              <a:t>12.1.6 - Organizações de padrões sem fio</a:t>
            </a:r>
          </a:p>
          <a:p>
            <a:pPr rtl="0"/>
            <a:r>
              <a:rPr lang="pt-BR"/>
              <a:t>12.1.7 - Verifique sua compreensão - Introdução ao Wireless</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239584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12.2.1 - Vídeo - Componentes WLAN</a:t>
            </a:r>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12.2.2 - Placas de rede sem fio</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91137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12.2.3 - Roteador doméstico sem fio</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19282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12.2.4 - Ponto de acesso sem fio</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660312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12.2.5 - Categorias de Pontos de Acesso</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3694351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12.2 - Componentes WLAN</a:t>
            </a:r>
          </a:p>
          <a:p>
            <a:pPr rtl="0"/>
            <a:r>
              <a:rPr lang="pt-BR"/>
              <a:t>12.2.6 - Antenas sem fio</a:t>
            </a:r>
          </a:p>
          <a:p>
            <a:pPr rtl="0"/>
            <a:r>
              <a:rPr lang="pt-BR"/>
              <a:t>12.2.7 - Verifique sua compreensão - Componentes WLAN</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414079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97775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12.3.1 - Vídeo - Operação WLAN</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284408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12.3.2 - Modos de topologia sem fio 802.11</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4167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12.3.3 – BSS e ESS</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962962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12.3.4 - Estutura do quadro 802.11</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212098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12.3.5 – CSMA/CA</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210194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12.3.6 - Associação de cliente sem fio e ponto de acesso</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4080071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12.3.6 - Associação de cliente sem fio e ponto de acesso</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406416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12.3 - Operação da WLAN</a:t>
            </a:r>
          </a:p>
          <a:p>
            <a:pPr rtl="0"/>
            <a:r>
              <a:rPr lang="pt-BR"/>
              <a:t>12.3.7 - Modo de descoberta passiva e ativa</a:t>
            </a:r>
          </a:p>
          <a:p>
            <a:pPr rtl="0"/>
            <a:r>
              <a:rPr lang="pt-BR"/>
              <a:t>12.3.8 - Verifique sua compreensão - Operação WLAN</a:t>
            </a:r>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68597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rtl="0"/>
            <a:r>
              <a:rPr lang="pt-BR"/>
              <a:t>12.4.1 - Vídeo - CAPWAP</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66850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rtl="0"/>
            <a:r>
              <a:rPr lang="pt-BR"/>
              <a:t>2.4.2 - Introdução ao CAPWAP</a:t>
            </a:r>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3059638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rtl="0"/>
            <a:r>
              <a:rPr lang="pt-BR"/>
              <a:t>12.4.3 – Arquitetura de MAC dividido</a:t>
            </a:r>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427544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rtl="0"/>
            <a:r>
              <a:rPr lang="pt-BR"/>
              <a:t>12.4.4 - Criptografia DTLS</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603960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12.4 - Operação de CAPWAP</a:t>
            </a:r>
          </a:p>
          <a:p>
            <a:pPr rtl="0"/>
            <a:r>
              <a:rPr lang="pt-BR"/>
              <a:t>12.4.5 – Flex Connect Aps</a:t>
            </a:r>
          </a:p>
          <a:p>
            <a:pPr rtl="0"/>
            <a:r>
              <a:rPr lang="pt-BR"/>
              <a:t>12.4.6 - Verifique sua compreensão - Operação CAPWAP</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3625323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12.5 Gestão de canais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887952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12.5 Gestão de canais</a:t>
            </a:r>
          </a:p>
          <a:p>
            <a:pPr rtl="0"/>
            <a:r>
              <a:rPr lang="pt-BR"/>
              <a:t>12.5.1 - Saturação do Canal de Frequência</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3316804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12.5 Gestão de canais</a:t>
            </a:r>
          </a:p>
          <a:p>
            <a:pPr rtl="0"/>
            <a:r>
              <a:rPr lang="pt-BR"/>
              <a:t>12.5.2 - Seleção de canal</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314410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12.5 Gestão de canais</a:t>
            </a:r>
          </a:p>
          <a:p>
            <a:pPr rtl="0"/>
            <a:r>
              <a:rPr lang="pt-BR"/>
              <a:t>12.5.2 - Seleção de canal (continuação)</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1131990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12.5 Gestão de canais</a:t>
            </a:r>
          </a:p>
          <a:p>
            <a:pPr rtl="0"/>
            <a:r>
              <a:rPr lang="pt-BR"/>
              <a:t>12.5.3 – Plan a WLAN Deployment</a:t>
            </a:r>
          </a:p>
          <a:p>
            <a:pPr rtl="0"/>
            <a:r>
              <a:rPr lang="pt-BR"/>
              <a:t>12.5.4 - Verifique sua compreensão - Gerenciamento de canais</a:t>
            </a:r>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299903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487480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rtl="0"/>
            <a:r>
              <a:rPr lang="pt-BR"/>
              <a:t>12.6.1 - Vídeo - Ameaças à WLAN</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4271907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rtl="0"/>
            <a:r>
              <a:rPr lang="pt-BR"/>
              <a:t>12.6.2 - Visão geral da segurança sem fio</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304468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02144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rtl="0"/>
            <a:r>
              <a:rPr lang="pt-BR"/>
              <a:t>12.6.3 - Ataques de DoS</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2098031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rtl="0"/>
            <a:r>
              <a:rPr lang="pt-BR"/>
              <a:t>12.6.4 - Pontos de Acesso Invasores</a:t>
            </a:r>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3579767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12.6 - Ameaças de WLAN</a:t>
            </a:r>
          </a:p>
          <a:p>
            <a:pPr rtl="0"/>
            <a:r>
              <a:rPr lang="pt-BR"/>
              <a:t>12.6.5 - Ataque man in the middle ( homem no meio)</a:t>
            </a:r>
          </a:p>
          <a:p>
            <a:pPr rtl="0"/>
            <a:r>
              <a:rPr lang="pt-BR"/>
              <a:t>12.6.6 - Verifique sua compreensão - ameaças à WLAN</a:t>
            </a:r>
          </a:p>
        </p:txBody>
      </p:sp>
      <p:sp>
        <p:nvSpPr>
          <p:cNvPr id="4" name="Slide Number Placeholder 3"/>
          <p:cNvSpPr>
            <a:spLocks noGrp="1"/>
          </p:cNvSpPr>
          <p:nvPr>
            <p:ph type="sldNum" sz="quarter" idx="5"/>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4118473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37638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WLANs seguras</a:t>
            </a:r>
          </a:p>
          <a:p>
            <a:pPr rtl="0"/>
            <a:r>
              <a:rPr lang="pt-BR"/>
              <a:t>12.7 - WLANs seguras</a:t>
            </a:r>
          </a:p>
          <a:p>
            <a:pPr rtl="0"/>
            <a:r>
              <a:rPr lang="pt-BR"/>
              <a:t>12.7.1 - Vídeo - WLANs seguras</a:t>
            </a:r>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3479211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12.7.2 - Ocultação do SSID e filtragem de endereço MAC</a:t>
            </a:r>
          </a:p>
        </p:txBody>
      </p:sp>
      <p:sp>
        <p:nvSpPr>
          <p:cNvPr id="4" name="Slide Number Placeholder 3"/>
          <p:cNvSpPr>
            <a:spLocks noGrp="1"/>
          </p:cNvSpPr>
          <p:nvPr>
            <p:ph type="sldNum" sz="quarter" idx="5"/>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1229685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12.7.3 - Métodos de autenticação originais 802.11</a:t>
            </a:r>
          </a:p>
        </p:txBody>
      </p:sp>
      <p:sp>
        <p:nvSpPr>
          <p:cNvPr id="4" name="Slide Number Placeholder 3"/>
          <p:cNvSpPr>
            <a:spLocks noGrp="1"/>
          </p:cNvSpPr>
          <p:nvPr>
            <p:ph type="sldNum" sz="quarter" idx="5"/>
          </p:nvPr>
        </p:nvSpPr>
        <p:spPr/>
        <p:txBody>
          <a:bodyPr/>
          <a:lstStyle/>
          <a:p>
            <a:pPr rtl="0"/>
            <a:fld id="{5641018C-6CAF-B84E-B92C-ECB119457FBA}" type="slidenum">
              <a:rPr/>
              <a:t>58</a:t>
            </a:fld>
            <a:endParaRPr/>
          </a:p>
        </p:txBody>
      </p:sp>
    </p:spTree>
    <p:extLst>
      <p:ext uri="{BB962C8B-B14F-4D97-AF65-F5344CB8AC3E}">
        <p14:creationId xmlns:p14="http://schemas.microsoft.com/office/powerpoint/2010/main" val="1742469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12.7.4 - Métodos de autenticação de chave compartilhada</a:t>
            </a:r>
          </a:p>
        </p:txBody>
      </p:sp>
      <p:sp>
        <p:nvSpPr>
          <p:cNvPr id="4" name="Slide Number Placeholder 3"/>
          <p:cNvSpPr>
            <a:spLocks noGrp="1"/>
          </p:cNvSpPr>
          <p:nvPr>
            <p:ph type="sldNum" sz="quarter" idx="5"/>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387685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12.7.5 - Autenticação de um Usuário Doméstico</a:t>
            </a:r>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2512130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12.7.6 - Métodos de Criptografia</a:t>
            </a:r>
          </a:p>
        </p:txBody>
      </p:sp>
      <p:sp>
        <p:nvSpPr>
          <p:cNvPr id="4" name="Slide Number Placeholder 3"/>
          <p:cNvSpPr>
            <a:spLocks noGrp="1"/>
          </p:cNvSpPr>
          <p:nvPr>
            <p:ph type="sldNum" sz="quarter" idx="5"/>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310769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12.7.7 - Autenticação no modo Enterprise (Corporativo)</a:t>
            </a:r>
          </a:p>
        </p:txBody>
      </p:sp>
      <p:sp>
        <p:nvSpPr>
          <p:cNvPr id="4" name="Slide Number Placeholder 3"/>
          <p:cNvSpPr>
            <a:spLocks noGrp="1"/>
          </p:cNvSpPr>
          <p:nvPr>
            <p:ph type="sldNum" sz="quarter" idx="5"/>
          </p:nvPr>
        </p:nvSpPr>
        <p:spPr/>
        <p:txBody>
          <a:bodyPr/>
          <a:lstStyle/>
          <a:p>
            <a:pPr rtl="0"/>
            <a:fld id="{5641018C-6CAF-B84E-B92C-ECB119457FBA}" type="slidenum">
              <a:rPr/>
              <a:t>62</a:t>
            </a:fld>
            <a:endParaRPr/>
          </a:p>
        </p:txBody>
      </p:sp>
    </p:spTree>
    <p:extLst>
      <p:ext uri="{BB962C8B-B14F-4D97-AF65-F5344CB8AC3E}">
        <p14:creationId xmlns:p14="http://schemas.microsoft.com/office/powerpoint/2010/main" val="3754691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12.7 - WLANs seguras</a:t>
            </a:r>
          </a:p>
          <a:p>
            <a:pPr rtl="0"/>
            <a:r>
              <a:rPr lang="pt-BR"/>
              <a:t>12.7.8 – WPA 3</a:t>
            </a:r>
          </a:p>
          <a:p>
            <a:pPr rtl="0"/>
            <a:r>
              <a:rPr lang="pt-BR"/>
              <a:t>12.7.9 - Verifique sua compreensão - WLANs seguras</a:t>
            </a:r>
          </a:p>
        </p:txBody>
      </p:sp>
      <p:sp>
        <p:nvSpPr>
          <p:cNvPr id="4" name="Slide Number Placeholder 3"/>
          <p:cNvSpPr>
            <a:spLocks noGrp="1"/>
          </p:cNvSpPr>
          <p:nvPr>
            <p:ph type="sldNum" sz="quarter" idx="5"/>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2569637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12 - Conceitos de WLAN</a:t>
            </a:r>
          </a:p>
          <a:p>
            <a:pPr rtl="0"/>
            <a:r>
              <a:rPr lang="pt-BR"/>
              <a:t>12.8 - Módulo Prática e Quiz</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1892266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65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pt-BR"/>
              <a:t>12 - Conceitos de WLAN</a:t>
            </a:r>
          </a:p>
          <a:p>
            <a:pPr rtl="0"/>
            <a:r>
              <a:rPr lang="pt-BR"/>
              <a:t>12.8 - Módulo Prática e Quiz</a:t>
            </a:r>
          </a:p>
          <a:p>
            <a:pPr rtl="0"/>
            <a:r>
              <a:rPr lang="pt-BR"/>
              <a:t>12.8.1 - O que eu aprendi neste módulo?</a:t>
            </a:r>
          </a:p>
          <a:p>
            <a:pPr rtl="0"/>
            <a:r>
              <a:rPr lang="pt-BR"/>
              <a:t>12.8.2 - Teste do módulo - Conceitos de WLAN</a:t>
            </a:r>
          </a:p>
        </p:txBody>
      </p:sp>
    </p:spTree>
    <p:extLst>
      <p:ext uri="{BB962C8B-B14F-4D97-AF65-F5344CB8AC3E}">
        <p14:creationId xmlns:p14="http://schemas.microsoft.com/office/powerpoint/2010/main" val="1476824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66</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10</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78236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11</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720040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5">
                    <a:lumMod val="50000"/>
                  </a:schemeClr>
                </a:solidFill>
                <a:latin typeface="+mn-lt"/>
                <a:ea typeface="+mn-ea"/>
                <a:cs typeface="CiscoSans Thin"/>
              </a:rPr>
              <a:t>© 2016 Cisco e/ou suas afiliadas. Todos os direitos reservados.   Documento confidencial da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3">
                    <a:lumMod val="85000"/>
                  </a:schemeClr>
                </a:solidFill>
                <a:latin typeface="+mn-lt"/>
                <a:ea typeface="+mn-ea"/>
                <a:cs typeface="CiscoSans Thin"/>
              </a:rPr>
              <a:t>© 2016 Cisco e/ou suas afiliadas. Todos os direitos reservados.   Documento confidencial da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pt-BR">
                <a:solidFill>
                  <a:schemeClr val="accent5">
                    <a:lumMod val="40000"/>
                    <a:lumOff val="60000"/>
                  </a:schemeClr>
                </a:solidFill>
              </a:rPr>
              <a:t>Módulo 12 : Conceitos de WLAN</a:t>
            </a:r>
          </a:p>
        </p:txBody>
      </p:sp>
      <p:sp>
        <p:nvSpPr>
          <p:cNvPr id="5" name="Text Placeholder 4"/>
          <p:cNvSpPr>
            <a:spLocks noGrp="1"/>
          </p:cNvSpPr>
          <p:nvPr>
            <p:ph type="body" sz="quarter" idx="13"/>
          </p:nvPr>
        </p:nvSpPr>
        <p:spPr>
          <a:xfrm>
            <a:off x="469497" y="3127609"/>
            <a:ext cx="5925246" cy="299001"/>
          </a:xfrm>
        </p:spPr>
        <p:txBody>
          <a:bodyPr/>
          <a:lstStyle/>
          <a:p>
            <a:pPr rtl="0"/>
            <a:r>
              <a:rPr lang="pt-BR">
                <a:solidFill>
                  <a:schemeClr val="bg2">
                    <a:lumMod val="40000"/>
                    <a:lumOff val="60000"/>
                  </a:schemeClr>
                </a:solidFill>
              </a:rPr>
              <a:t>Material do instrutor</a:t>
            </a:r>
          </a:p>
        </p:txBody>
      </p:sp>
      <p:sp>
        <p:nvSpPr>
          <p:cNvPr id="7" name="Subtitle 6"/>
          <p:cNvSpPr>
            <a:spLocks noGrp="1"/>
          </p:cNvSpPr>
          <p:nvPr>
            <p:ph type="subTitle" idx="1"/>
          </p:nvPr>
        </p:nvSpPr>
        <p:spPr>
          <a:xfrm>
            <a:off x="469496" y="3809526"/>
            <a:ext cx="3633166" cy="902174"/>
          </a:xfrm>
        </p:spPr>
        <p:txBody>
          <a:bodyPr/>
          <a:lstStyle/>
          <a:p>
            <a:pPr lvl="0" defTabSz="457200" rtl="0" fontAlgn="auto">
              <a:lnSpc>
                <a:spcPct val="100000"/>
              </a:lnSpc>
              <a:spcBef>
                <a:spcPts val="0"/>
              </a:spcBef>
              <a:spcAft>
                <a:spcPts val="0"/>
              </a:spcAft>
              <a:buClrTx/>
              <a:buSzTx/>
              <a:defRPr/>
            </a:pPr>
            <a:r>
              <a:rPr lang="pt-BR">
                <a:solidFill>
                  <a:schemeClr val="accent5">
                    <a:lumMod val="40000"/>
                    <a:lumOff val="60000"/>
                  </a:schemeClr>
                </a:solidFill>
              </a:rPr>
              <a:t>Switching, Routing, e Wireless Essentials v7.0 (SRWE)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12: Best Practices (Cont.)</a:t>
            </a:r>
          </a:p>
        </p:txBody>
      </p:sp>
      <p:sp>
        <p:nvSpPr>
          <p:cNvPr id="11266" name="Rectangle 34"/>
          <p:cNvSpPr>
            <a:spLocks noGrp="1" noChangeArrowheads="1"/>
          </p:cNvSpPr>
          <p:nvPr>
            <p:ph idx="1"/>
          </p:nvPr>
        </p:nvSpPr>
        <p:spPr>
          <a:xfrm>
            <a:off x="145357" y="946788"/>
            <a:ext cx="8853286" cy="2981745"/>
          </a:xfrm>
        </p:spPr>
        <p:txBody>
          <a:bodyPr/>
          <a:lstStyle/>
          <a:p>
            <a:pPr marL="0" indent="0" rtl="0" eaLnBrk="1" hangingPunct="1">
              <a:lnSpc>
                <a:spcPct val="85000"/>
              </a:lnSpc>
              <a:spcBef>
                <a:spcPct val="30000"/>
              </a:spcBef>
              <a:buNone/>
            </a:pPr>
            <a:r>
              <a:rPr lang="pt-BR" sz="1400"/>
              <a:t> </a:t>
            </a:r>
            <a:r>
              <a:rPr lang="pt-BR" sz="1600"/>
              <a:t>Topic 12.5</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What is a solution for frequency channel saturation?</a:t>
            </a:r>
          </a:p>
          <a:p>
            <a:pPr lvl="2" rtl="0">
              <a:lnSpc>
                <a:spcPct val="85000"/>
              </a:lnSpc>
              <a:spcBef>
                <a:spcPct val="30000"/>
              </a:spcBef>
            </a:pPr>
            <a:r>
              <a:rPr lang="pt-BR" sz="1600"/>
              <a:t>List on the board and discuss considerations when planning the location of APs in a building.</a:t>
            </a:r>
          </a:p>
          <a:p>
            <a:pPr marL="0" indent="0" rtl="0">
              <a:lnSpc>
                <a:spcPct val="85000"/>
              </a:lnSpc>
              <a:spcBef>
                <a:spcPct val="30000"/>
              </a:spcBef>
              <a:buNone/>
            </a:pPr>
            <a:r>
              <a:rPr lang="pt-BR" sz="1600"/>
              <a:t>Topic 12.6</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Discuss the common attacks made against wireless networks.</a:t>
            </a:r>
          </a:p>
          <a:p>
            <a:pPr lvl="2" rtl="0">
              <a:lnSpc>
                <a:spcPct val="85000"/>
              </a:lnSpc>
              <a:spcBef>
                <a:spcPct val="30000"/>
              </a:spcBef>
            </a:pPr>
            <a:r>
              <a:rPr lang="pt-BR" sz="1600"/>
              <a:t>What are some ways to mitigate these attacks?</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34998923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12: Best Practices (Cont.)</a:t>
            </a:r>
          </a:p>
        </p:txBody>
      </p:sp>
      <p:sp>
        <p:nvSpPr>
          <p:cNvPr id="11266" name="Rectangle 34"/>
          <p:cNvSpPr>
            <a:spLocks noGrp="1" noChangeArrowheads="1"/>
          </p:cNvSpPr>
          <p:nvPr>
            <p:ph idx="1"/>
          </p:nvPr>
        </p:nvSpPr>
        <p:spPr>
          <a:xfrm>
            <a:off x="145357" y="946788"/>
            <a:ext cx="8853286" cy="3540545"/>
          </a:xfrm>
        </p:spPr>
        <p:txBody>
          <a:bodyPr/>
          <a:lstStyle/>
          <a:p>
            <a:pPr marL="0" indent="0" rtl="0" eaLnBrk="1" hangingPunct="1">
              <a:lnSpc>
                <a:spcPct val="85000"/>
              </a:lnSpc>
              <a:spcBef>
                <a:spcPct val="30000"/>
              </a:spcBef>
              <a:buNone/>
            </a:pPr>
            <a:r>
              <a:rPr lang="pt-BR" sz="1400"/>
              <a:t> </a:t>
            </a:r>
            <a:r>
              <a:rPr lang="pt-BR" sz="1600"/>
              <a:t>Topic 12.7</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Discuss the strengths and weaknesses of the various shared key authentication methods.</a:t>
            </a:r>
          </a:p>
          <a:p>
            <a:pPr lvl="2" rtl="0">
              <a:lnSpc>
                <a:spcPct val="85000"/>
              </a:lnSpc>
              <a:spcBef>
                <a:spcPct val="30000"/>
              </a:spcBef>
            </a:pPr>
            <a:r>
              <a:rPr lang="pt-BR" sz="1600"/>
              <a:t>If possible display the wireless security settings on an AP.</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9301753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pt-BR">
                <a:solidFill>
                  <a:schemeClr val="accent5">
                    <a:lumMod val="40000"/>
                    <a:lumOff val="60000"/>
                  </a:schemeClr>
                </a:solidFill>
              </a:rPr>
              <a:t>Módulo 12 : Conceitos de WLAN</a:t>
            </a:r>
          </a:p>
        </p:txBody>
      </p:sp>
      <p:sp>
        <p:nvSpPr>
          <p:cNvPr id="7" name="Subtitle 6"/>
          <p:cNvSpPr>
            <a:spLocks noGrp="1"/>
          </p:cNvSpPr>
          <p:nvPr>
            <p:ph type="subTitle" idx="1"/>
          </p:nvPr>
        </p:nvSpPr>
        <p:spPr>
          <a:xfrm>
            <a:off x="469496" y="3809526"/>
            <a:ext cx="3430865" cy="902174"/>
          </a:xfrm>
        </p:spPr>
        <p:txBody>
          <a:bodyPr/>
          <a:lstStyle/>
          <a:p>
            <a:pPr lvl="0" defTabSz="457200" rtl="0" fontAlgn="auto">
              <a:lnSpc>
                <a:spcPct val="100000"/>
              </a:lnSpc>
              <a:spcBef>
                <a:spcPts val="0"/>
              </a:spcBef>
              <a:spcAft>
                <a:spcPts val="0"/>
              </a:spcAft>
              <a:buClrTx/>
              <a:buSzTx/>
              <a:defRPr/>
            </a:pPr>
            <a:r>
              <a:rPr lang="pt-BR">
                <a:solidFill>
                  <a:schemeClr val="accent5">
                    <a:lumMod val="40000"/>
                    <a:lumOff val="60000"/>
                  </a:schemeClr>
                </a:solidFill>
              </a:rPr>
              <a:t>Switching, Routing, e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pt-BR"/>
              <a:t>Objetivos do módulo</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do Módulo: </a:t>
            </a:r>
            <a:r>
              <a:rPr kumimoji="0" lang="pt-B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Conceitos de WLAN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do módulo</a:t>
            </a:r>
            <a:r>
              <a:rPr kumimoji="0" lang="pt-B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Explicar como WLANs viabiliza a conectividade de rede</a:t>
            </a:r>
            <a:r>
              <a:rPr kumimoji="0" lang="pt-B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3706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pt-BR" sz="1050">
                          <a:effectLst/>
                        </a:rPr>
                        <a:t>Título do tópico</a:t>
                      </a:r>
                    </a:p>
                  </a:txBody>
                  <a:tcPr marL="68580" marR="68580" marT="0" marB="0"/>
                </a:tc>
                <a:tc>
                  <a:txBody>
                    <a:bodyPr/>
                    <a:lstStyle/>
                    <a:p>
                      <a:pPr marL="0" marR="0" rtl="0">
                        <a:lnSpc>
                          <a:spcPct val="107000"/>
                        </a:lnSpc>
                        <a:spcBef>
                          <a:spcPts val="0"/>
                        </a:spcBef>
                        <a:spcAft>
                          <a:spcPts val="0"/>
                        </a:spcAft>
                      </a:pPr>
                      <a:r>
                        <a:rPr lang="pt-BR" sz="1050">
                          <a:effectLst/>
                        </a:rPr>
                        <a:t>Objetivo do Tópico</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pt-BR" sz="1050" b="1">
                          <a:effectLst/>
                        </a:rPr>
                        <a:t>Introdução à rede sem fio</a:t>
                      </a:r>
                    </a:p>
                  </a:txBody>
                  <a:tcPr marL="47625" marR="47625" marT="47625" marB="47625" anchor="ctr"/>
                </a:tc>
                <a:tc>
                  <a:txBody>
                    <a:bodyPr/>
                    <a:lstStyle/>
                    <a:p>
                      <a:pPr rtl="0" fontAlgn="ctr"/>
                      <a:r>
                        <a:rPr lang="pt-BR" sz="1050" b="0">
                          <a:effectLst/>
                        </a:rPr>
                        <a:t>Descrever a tecnologia e os padrões de WLAN.</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pt-BR" sz="1050" b="1">
                          <a:effectLst/>
                        </a:rPr>
                        <a:t>Componentes de WLAN</a:t>
                      </a:r>
                    </a:p>
                  </a:txBody>
                  <a:tcPr marL="47625" marR="47625" marT="47625" marB="47625" anchor="ctr"/>
                </a:tc>
                <a:tc>
                  <a:txBody>
                    <a:bodyPr/>
                    <a:lstStyle/>
                    <a:p>
                      <a:pPr rtl="0" fontAlgn="ctr"/>
                      <a:r>
                        <a:rPr lang="pt-BR" sz="1050" b="0">
                          <a:effectLst/>
                        </a:rPr>
                        <a:t>Descrever os componentes de uma infraestrutura de WLAN.</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pt-BR" sz="1050" b="1">
                          <a:effectLst/>
                        </a:rPr>
                        <a:t>Operação da WLAN</a:t>
                      </a:r>
                    </a:p>
                  </a:txBody>
                  <a:tcPr marL="47625" marR="47625" marT="47625" marB="47625" anchor="ctr"/>
                </a:tc>
                <a:tc>
                  <a:txBody>
                    <a:bodyPr/>
                    <a:lstStyle/>
                    <a:p>
                      <a:pPr rtl="0" fontAlgn="ctr"/>
                      <a:r>
                        <a:rPr lang="pt-BR" sz="1050" b="0">
                          <a:effectLst/>
                        </a:rPr>
                        <a:t>Explicar como a tecnologia sem fio habilita a operação da WLAN.</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pt-BR" sz="1050" b="1">
                          <a:effectLst/>
                        </a:rPr>
                        <a:t>Operação de CAPWAP</a:t>
                      </a:r>
                    </a:p>
                  </a:txBody>
                  <a:tcPr marL="47625" marR="47625" marT="47625" marB="47625" anchor="ctr"/>
                </a:tc>
                <a:tc>
                  <a:txBody>
                    <a:bodyPr/>
                    <a:lstStyle/>
                    <a:p>
                      <a:pPr rtl="0" fontAlgn="ctr"/>
                      <a:r>
                        <a:rPr lang="pt-BR" sz="1050" b="0">
                          <a:effectLst/>
                        </a:rPr>
                        <a:t>Explicar como um WLC usa CAPWAP para controlar APs múltiplos.</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pt-BR" sz="1050" b="1">
                          <a:effectLst/>
                        </a:rPr>
                        <a:t>Gerenciamento de canais</a:t>
                      </a:r>
                    </a:p>
                  </a:txBody>
                  <a:tcPr marL="47625" marR="47625" marT="47625" marB="47625" anchor="ctr"/>
                </a:tc>
                <a:tc>
                  <a:txBody>
                    <a:bodyPr/>
                    <a:lstStyle/>
                    <a:p>
                      <a:pPr rtl="0" fontAlgn="ctr"/>
                      <a:r>
                        <a:rPr lang="pt-BR" sz="1050" b="0">
                          <a:effectLst/>
                        </a:rPr>
                        <a:t>Descrever o gerenciamento de canais em uma WLAN.</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pt-BR" sz="1050" b="1">
                          <a:effectLst/>
                        </a:rPr>
                        <a:t>Ameaças de WLAN</a:t>
                      </a:r>
                    </a:p>
                  </a:txBody>
                  <a:tcPr marL="47625" marR="47625" marT="47625" marB="47625" anchor="ctr"/>
                </a:tc>
                <a:tc>
                  <a:txBody>
                    <a:bodyPr/>
                    <a:lstStyle/>
                    <a:p>
                      <a:pPr rtl="0" fontAlgn="ctr"/>
                      <a:r>
                        <a:rPr lang="pt-BR" sz="1050" b="0">
                          <a:effectLst/>
                        </a:rPr>
                        <a:t>Descrever ameaças à WLAN.</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pt-BR" sz="1050" b="1">
                          <a:effectLst/>
                        </a:rPr>
                        <a:t>WLANs seguras</a:t>
                      </a:r>
                    </a:p>
                  </a:txBody>
                  <a:tcPr marL="47625" marR="47625" marT="47625" marB="47625" anchor="ctr"/>
                </a:tc>
                <a:tc>
                  <a:txBody>
                    <a:bodyPr/>
                    <a:lstStyle/>
                    <a:p>
                      <a:pPr rtl="0" fontAlgn="ctr"/>
                      <a:r>
                        <a:rPr lang="pt-BR" sz="1050" b="0">
                          <a:effectLst/>
                        </a:rPr>
                        <a:t>Descrever os mecanismos de segurança de WLAN.</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pPr rtl="0"/>
            <a:r>
              <a:rPr lang="pt-BR">
                <a:solidFill>
                  <a:schemeClr val="accent5">
                    <a:lumMod val="40000"/>
                    <a:lumOff val="60000"/>
                  </a:schemeClr>
                </a:solidFill>
              </a:rPr>
              <a:t>12.1 Introdução à rede sem fio</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Benefícios de redes sem fio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rtl="0">
              <a:buFont typeface="Arial" panose="020B0604020202020204" pitchFamily="34" charset="0"/>
              <a:buChar char="•"/>
            </a:pPr>
            <a:r>
              <a:rPr lang="pt-BR" sz="1600">
                <a:solidFill>
                  <a:srgbClr val="000000"/>
                </a:solidFill>
              </a:rPr>
              <a:t>Uma rede local sem fio (WLAN) é um tipo de rede sem fio que é utilizada frequentemente em casas, escritórios e ambientes abertos</a:t>
            </a:r>
          </a:p>
          <a:p>
            <a:pPr marL="342900" indent="-342900" algn="l" rtl="0">
              <a:buFont typeface="Arial" panose="020B0604020202020204" pitchFamily="34" charset="0"/>
              <a:buChar char="•"/>
            </a:pPr>
            <a:r>
              <a:rPr lang="pt-BR" sz="1600">
                <a:solidFill>
                  <a:srgbClr val="000000"/>
                </a:solidFill>
              </a:rPr>
              <a:t>As redes sem fio que possibilitam a mobilidade nos ambientes doméstico e comercial.</a:t>
            </a:r>
          </a:p>
          <a:p>
            <a:pPr marL="342900" indent="-342900" algn="l" rtl="0">
              <a:buFont typeface="Arial" panose="020B0604020202020204" pitchFamily="34" charset="0"/>
              <a:buChar char="•"/>
            </a:pPr>
            <a:r>
              <a:rPr lang="pt-BR" sz="1600">
                <a:solidFill>
                  <a:srgbClr val="000000"/>
                </a:solidFill>
              </a:rPr>
              <a:t>Infraestrutura sem fio pode se adaptar às necessidades e tecnologias que mudam rapidamente.</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Tipos de redes sem fio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rtl="0">
              <a:lnSpc>
                <a:spcPct val="100000"/>
              </a:lnSpc>
              <a:spcAft>
                <a:spcPts val="600"/>
              </a:spcAft>
              <a:buSzPct val="90000"/>
              <a:buFont typeface="Arial" panose="020B0604020202020204" pitchFamily="34" charset="0"/>
              <a:buChar char="•"/>
            </a:pPr>
            <a:r>
              <a:rPr lang="pt-BR" sz="1600" b="1">
                <a:solidFill>
                  <a:srgbClr val="000000"/>
                </a:solidFill>
              </a:rPr>
              <a:t>Rede de área pessoal sem fio (WPAN) </a:t>
            </a:r>
            <a:r>
              <a:rPr lang="pt-BR" sz="1600">
                <a:solidFill>
                  <a:srgbClr val="000000"/>
                </a:solidFill>
              </a:rPr>
              <a:t>– Baixa potência e curto alcance (20-30 pés ou 6-9 metros). Baseado no padrão IEEE 802.15 e frequência de 2,4 GHz. Bluetooth e Zigbee são exemplos de WPAN.</a:t>
            </a:r>
          </a:p>
          <a:p>
            <a:pPr marL="169863" lvl="1" indent="-169863" rtl="0">
              <a:lnSpc>
                <a:spcPct val="100000"/>
              </a:lnSpc>
              <a:spcAft>
                <a:spcPts val="600"/>
              </a:spcAft>
              <a:buSzPct val="90000"/>
              <a:buFont typeface="Arial" panose="020B0604020202020204" pitchFamily="34" charset="0"/>
              <a:buChar char="•"/>
            </a:pPr>
            <a:r>
              <a:rPr lang="pt-BR" sz="1600" b="1">
                <a:solidFill>
                  <a:srgbClr val="000000"/>
                </a:solidFill>
              </a:rPr>
              <a:t>Wireless LAN (WLAN) </a:t>
            </a:r>
            <a:r>
              <a:rPr lang="pt-BR" sz="1600">
                <a:solidFill>
                  <a:srgbClr val="000000"/>
                </a:solidFill>
              </a:rPr>
              <a:t>– Redes de tamanho médio de até 91 metros. Baseado no padrão IEEE 802.11 e frequência de 2,4 ou 5,0 GHz.</a:t>
            </a:r>
          </a:p>
          <a:p>
            <a:pPr marL="169863" lvl="1" indent="-169863" rtl="0">
              <a:lnSpc>
                <a:spcPct val="100000"/>
              </a:lnSpc>
              <a:spcAft>
                <a:spcPts val="600"/>
              </a:spcAft>
              <a:buSzPct val="90000"/>
              <a:buFont typeface="Arial" panose="020B0604020202020204" pitchFamily="34" charset="0"/>
              <a:buChar char="•"/>
            </a:pPr>
            <a:r>
              <a:rPr lang="pt-BR" sz="1600" b="1">
                <a:solidFill>
                  <a:srgbClr val="000000"/>
                </a:solidFill>
              </a:rPr>
              <a:t>Wireless MAN (WMAN) </a:t>
            </a:r>
            <a:r>
              <a:rPr lang="pt-BR" sz="1600">
                <a:solidFill>
                  <a:srgbClr val="000000"/>
                </a:solidFill>
              </a:rPr>
              <a:t>– Grande área geográfica, como cidade ou distrito. Utilizam freqências espeíficas licenciadas</a:t>
            </a:r>
          </a:p>
          <a:p>
            <a:pPr marL="169863" lvl="1" indent="-169863" rtl="0">
              <a:lnSpc>
                <a:spcPct val="100000"/>
              </a:lnSpc>
              <a:spcAft>
                <a:spcPts val="600"/>
              </a:spcAft>
              <a:buSzPct val="90000"/>
              <a:buFont typeface="Arial" panose="020B0604020202020204" pitchFamily="34" charset="0"/>
              <a:buChar char="•"/>
            </a:pPr>
            <a:r>
              <a:rPr lang="pt-BR" sz="1600" b="1">
                <a:solidFill>
                  <a:srgbClr val="000000"/>
                </a:solidFill>
              </a:rPr>
              <a:t>Wireless WAN (WWAN)</a:t>
            </a:r>
            <a:r>
              <a:rPr lang="pt-BR" sz="1600">
                <a:solidFill>
                  <a:srgbClr val="000000"/>
                </a:solidFill>
              </a:rPr>
              <a:t> – Ampla área geográfica para comunicação nacional ou global. Utilizam freqências espeíficas licenciadas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Tecnologias sem fio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rtl="0">
              <a:lnSpc>
                <a:spcPct val="100000"/>
              </a:lnSpc>
              <a:spcAft>
                <a:spcPts val="600"/>
              </a:spcAft>
              <a:buSzPct val="90000"/>
              <a:buNone/>
            </a:pPr>
            <a:r>
              <a:rPr lang="pt-BR" sz="1600" b="1">
                <a:solidFill>
                  <a:srgbClr val="000000"/>
                </a:solidFill>
              </a:rPr>
              <a:t>Bluetooth </a:t>
            </a:r>
            <a:r>
              <a:rPr lang="pt-BR" sz="1600">
                <a:solidFill>
                  <a:srgbClr val="000000"/>
                </a:solidFill>
              </a:rPr>
              <a:t>– Padrão IEEE WPAN usado para o emparelhamento de dispositivos a uma distância de até 300 pés (100m).</a:t>
            </a:r>
          </a:p>
          <a:p>
            <a:pPr marL="242888" lvl="2" rtl="0">
              <a:lnSpc>
                <a:spcPct val="100000"/>
              </a:lnSpc>
              <a:spcAft>
                <a:spcPts val="600"/>
              </a:spcAft>
              <a:buSzPct val="90000"/>
              <a:buFont typeface="Arial" panose="020B0604020202020204" pitchFamily="34" charset="0"/>
              <a:buChar char="•"/>
            </a:pPr>
            <a:r>
              <a:rPr lang="pt-BR" sz="1400">
                <a:solidFill>
                  <a:srgbClr val="000000"/>
                </a:solidFill>
              </a:rPr>
              <a:t>Bluetooth Low Energy (BLE) - Suporta topologia de malha para dispositivos de rede em grande escala.</a:t>
            </a:r>
          </a:p>
          <a:p>
            <a:pPr marL="242888" lvl="2" rtl="0">
              <a:lnSpc>
                <a:spcPct val="100000"/>
              </a:lnSpc>
              <a:spcAft>
                <a:spcPts val="600"/>
              </a:spcAft>
              <a:buSzPct val="90000"/>
              <a:buFont typeface="Arial" panose="020B0604020202020204" pitchFamily="34" charset="0"/>
              <a:buChar char="•"/>
            </a:pPr>
            <a:r>
              <a:rPr lang="pt-BR" sz="1400">
                <a:solidFill>
                  <a:srgbClr val="000000"/>
                </a:solidFill>
              </a:rPr>
              <a:t>Bluetooth Basic Rate/Enhanced Rate (BR/EDR) - Suporta topologias ponto a ponto e é otimizado para streaming de áudio.</a:t>
            </a:r>
          </a:p>
          <a:p>
            <a:pPr marL="0" lvl="1" indent="0" rtl="0">
              <a:lnSpc>
                <a:spcPct val="100000"/>
              </a:lnSpc>
              <a:spcAft>
                <a:spcPts val="600"/>
              </a:spcAft>
              <a:buSzPct val="90000"/>
              <a:buNone/>
            </a:pPr>
            <a:r>
              <a:rPr lang="pt-BR" sz="1600" b="1">
                <a:solidFill>
                  <a:srgbClr val="000000"/>
                </a:solidFill>
              </a:rPr>
              <a:t>WiMAX (Worldwide Interoperability for Microwave Access) </a:t>
            </a:r>
            <a:r>
              <a:rPr lang="pt-BR" sz="1600">
                <a:solidFill>
                  <a:srgbClr val="000000"/>
                </a:solidFill>
              </a:rPr>
              <a:t>– Conexões de internet com fio de banda larga alternativas. Padrão WLAN IEEE 802.16 por até 50 km (30 milhas).</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Tecnologias sem fio (continuação)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rtl="0">
              <a:lnSpc>
                <a:spcPct val="100000"/>
              </a:lnSpc>
              <a:spcAft>
                <a:spcPts val="600"/>
              </a:spcAft>
              <a:buSzPct val="90000"/>
              <a:buNone/>
            </a:pPr>
            <a:r>
              <a:rPr lang="pt-BR" sz="1600" b="1">
                <a:solidFill>
                  <a:srgbClr val="000000"/>
                </a:solidFill>
              </a:rPr>
              <a:t>Banda larga celular</a:t>
            </a:r>
            <a:r>
              <a:rPr lang="pt-BR" sz="1600">
                <a:solidFill>
                  <a:srgbClr val="000000"/>
                </a:solidFill>
              </a:rPr>
              <a:t>– Transmite voz e dados. Usado por telefones, automóveis, tablets e laptops.</a:t>
            </a:r>
          </a:p>
          <a:p>
            <a:pPr marL="242888" lvl="2" rtl="0">
              <a:lnSpc>
                <a:spcPct val="100000"/>
              </a:lnSpc>
              <a:spcAft>
                <a:spcPts val="600"/>
              </a:spcAft>
              <a:buSzPct val="90000"/>
              <a:buFont typeface="Arial" panose="020B0604020202020204" pitchFamily="34" charset="0"/>
              <a:buChar char="•"/>
            </a:pPr>
            <a:r>
              <a:rPr lang="pt-BR" sz="1400">
                <a:solidFill>
                  <a:srgbClr val="000000"/>
                </a:solidFill>
              </a:rPr>
              <a:t>Global System of Mobile (GSM) – Reconhecido internacionalmente</a:t>
            </a:r>
          </a:p>
          <a:p>
            <a:pPr marL="242888" lvl="2" rtl="0">
              <a:lnSpc>
                <a:spcPct val="100000"/>
              </a:lnSpc>
              <a:spcAft>
                <a:spcPts val="600"/>
              </a:spcAft>
              <a:buSzPct val="90000"/>
              <a:buFont typeface="Arial" panose="020B0604020202020204" pitchFamily="34" charset="0"/>
              <a:buChar char="•"/>
            </a:pPr>
            <a:r>
              <a:rPr lang="pt-BR" sz="1400">
                <a:solidFill>
                  <a:srgbClr val="000000"/>
                </a:solidFill>
              </a:rPr>
              <a:t>Code Division Multiple Access (CDMA) – Usado principalmente nos EUA.</a:t>
            </a:r>
          </a:p>
          <a:p>
            <a:pPr marL="0" lvl="1" indent="0" rtl="0">
              <a:lnSpc>
                <a:spcPct val="100000"/>
              </a:lnSpc>
              <a:spcAft>
                <a:spcPts val="600"/>
              </a:spcAft>
              <a:buSzPct val="90000"/>
              <a:buNone/>
            </a:pPr>
            <a:r>
              <a:rPr lang="pt-BR" sz="1600" b="1">
                <a:solidFill>
                  <a:srgbClr val="000000"/>
                </a:solidFill>
              </a:rPr>
              <a:t>Banda larga por satélite</a:t>
            </a:r>
            <a:r>
              <a:rPr lang="pt-BR" sz="1600">
                <a:solidFill>
                  <a:srgbClr val="000000"/>
                </a:solidFill>
              </a:rPr>
              <a:t>– Usa antena parabólica direcional alinhada com satélite em órbita geoestacionária. Precisa de uma linha clara do site. Normalmente usado em locais rurais onde o cabo e o DSL não estão disponíveis.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Padrões 802.11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rtl="0">
              <a:lnSpc>
                <a:spcPct val="100000"/>
              </a:lnSpc>
              <a:spcAft>
                <a:spcPts val="600"/>
              </a:spcAft>
              <a:buSzPct val="90000"/>
              <a:buNone/>
            </a:pPr>
            <a:r>
              <a:rPr lang="pt-BR" sz="1600">
                <a:solidFill>
                  <a:srgbClr val="000000"/>
                </a:solidFill>
              </a:rPr>
              <a:t>Os padrões IEEE 802.11 WLAN definem como as frequências de rádio são usadas para links sem fio.</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3615404502"/>
              </p:ext>
            </p:extLst>
          </p:nvPr>
        </p:nvGraphicFramePr>
        <p:xfrm>
          <a:off x="440064" y="1406497"/>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pPr rtl="0"/>
                      <a:r>
                        <a:rPr lang="pt-BR" sz="1200"/>
                        <a:t>Padrão IEEE</a:t>
                      </a:r>
                    </a:p>
                  </a:txBody>
                  <a:tcPr/>
                </a:tc>
                <a:tc>
                  <a:txBody>
                    <a:bodyPr/>
                    <a:lstStyle/>
                    <a:p>
                      <a:pPr rtl="0"/>
                      <a:r>
                        <a:rPr lang="pt-BR" sz="1200"/>
                        <a:t>Radiofrequência (RF)</a:t>
                      </a:r>
                    </a:p>
                  </a:txBody>
                  <a:tcPr/>
                </a:tc>
                <a:tc>
                  <a:txBody>
                    <a:bodyPr/>
                    <a:lstStyle/>
                    <a:p>
                      <a:pPr rtl="0"/>
                      <a:r>
                        <a:rPr lang="pt-BR" sz="1200"/>
                        <a:t>Descrição</a:t>
                      </a:r>
                    </a:p>
                  </a:txBody>
                  <a:tcPr/>
                </a:tc>
                <a:extLst>
                  <a:ext uri="{0D108BD9-81ED-4DB2-BD59-A6C34878D82A}">
                    <a16:rowId xmlns:a16="http://schemas.microsoft.com/office/drawing/2014/main" val="2583676789"/>
                  </a:ext>
                </a:extLst>
              </a:tr>
              <a:tr h="238057">
                <a:tc>
                  <a:txBody>
                    <a:bodyPr/>
                    <a:lstStyle/>
                    <a:p>
                      <a:pPr rtl="0"/>
                      <a:r>
                        <a:rPr lang="pt-BR" sz="1200">
                          <a:solidFill>
                            <a:srgbClr val="000000"/>
                          </a:solidFill>
                        </a:rPr>
                        <a:t>802.11</a:t>
                      </a:r>
                    </a:p>
                  </a:txBody>
                  <a:tcPr/>
                </a:tc>
                <a:tc>
                  <a:txBody>
                    <a:bodyPr/>
                    <a:lstStyle/>
                    <a:p>
                      <a:pPr rtl="0"/>
                      <a:r>
                        <a:rPr lang="pt-BR" sz="1200">
                          <a:solidFill>
                            <a:srgbClr val="000000"/>
                          </a:solidFill>
                        </a:rPr>
                        <a:t>2,4 GHz</a:t>
                      </a:r>
                    </a:p>
                  </a:txBody>
                  <a:tcPr/>
                </a:tc>
                <a:tc>
                  <a:txBody>
                    <a:bodyPr/>
                    <a:lstStyle/>
                    <a:p>
                      <a:pPr rtl="0"/>
                      <a:r>
                        <a:rPr lang="pt-BR" sz="1200">
                          <a:solidFill>
                            <a:srgbClr val="000000"/>
                          </a:solidFill>
                        </a:rPr>
                        <a:t>Taxas de dados de até 2 Mb / 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5 GHz</a:t>
                      </a:r>
                    </a:p>
                  </a:txBody>
                  <a:tcPr/>
                </a:tc>
                <a:tc>
                  <a:txBody>
                    <a:bodyPr/>
                    <a:lstStyle/>
                    <a:p>
                      <a:pPr rtl="0"/>
                      <a:r>
                        <a:rPr lang="pt-BR" sz="1200">
                          <a:solidFill>
                            <a:srgbClr val="000000"/>
                          </a:solidFill>
                        </a:rPr>
                        <a:t>Taxas de dados de até 54 Mb / s</a:t>
                      </a:r>
                    </a:p>
                    <a:p>
                      <a:pPr rtl="0"/>
                      <a:r>
                        <a:rPr lang="pt-BR" sz="1200">
                          <a:solidFill>
                            <a:srgbClr val="000000"/>
                          </a:solidFill>
                        </a:rPr>
                        <a:t>Não interoperável com 802.11b ou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2,4 GHz</a:t>
                      </a:r>
                    </a:p>
                  </a:txBody>
                  <a:tcPr/>
                </a:tc>
                <a:tc>
                  <a:txBody>
                    <a:bodyPr/>
                    <a:lstStyle/>
                    <a:p>
                      <a:pPr rtl="0"/>
                      <a:r>
                        <a:rPr lang="pt-BR" sz="1200">
                          <a:solidFill>
                            <a:srgbClr val="000000"/>
                          </a:solidFill>
                        </a:rPr>
                        <a:t>Taxas de dados de até 11 Mb / s</a:t>
                      </a:r>
                    </a:p>
                    <a:p>
                      <a:pPr rtl="0"/>
                      <a:r>
                        <a:rPr lang="pt-BR" sz="1200">
                          <a:solidFill>
                            <a:srgbClr val="000000"/>
                          </a:solidFill>
                        </a:rPr>
                        <a:t>Maior alcance do que o 802.11a e mais capaz de penetrar nas estruturas dos edifícios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2,4 GHz</a:t>
                      </a:r>
                    </a:p>
                  </a:txBody>
                  <a:tcPr/>
                </a:tc>
                <a:tc>
                  <a:txBody>
                    <a:bodyPr/>
                    <a:lstStyle/>
                    <a:p>
                      <a:pPr rtl="0"/>
                      <a:r>
                        <a:rPr lang="pt-BR" sz="1200">
                          <a:solidFill>
                            <a:srgbClr val="000000"/>
                          </a:solidFill>
                        </a:rPr>
                        <a:t>Taxas de dados de até 54 Mb / s</a:t>
                      </a:r>
                    </a:p>
                    <a:p>
                      <a:pPr rtl="0"/>
                      <a:r>
                        <a:rPr lang="pt-BR" sz="1200">
                          <a:solidFill>
                            <a:srgbClr val="000000"/>
                          </a:solidFill>
                        </a:rPr>
                        <a:t>Retrocompatível com o padrão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2,4 e 5 GHz</a:t>
                      </a:r>
                    </a:p>
                  </a:txBody>
                  <a:tcPr/>
                </a:tc>
                <a:tc>
                  <a:txBody>
                    <a:bodyPr/>
                    <a:lstStyle/>
                    <a:p>
                      <a:pPr rtl="0"/>
                      <a:r>
                        <a:rPr lang="pt-BR" sz="1200">
                          <a:solidFill>
                            <a:srgbClr val="000000"/>
                          </a:solidFill>
                        </a:rPr>
                        <a:t>Taxas de dados 150 - 600 Mb / s</a:t>
                      </a:r>
                    </a:p>
                    <a:p>
                      <a:pPr rtl="0"/>
                      <a:r>
                        <a:rPr lang="pt-BR" sz="1200">
                          <a:solidFill>
                            <a:srgbClr val="000000"/>
                          </a:solidFill>
                        </a:rPr>
                        <a:t>Requer várias antenas com a tecnologia MIMO</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Taxas de dados 450 Mb / s - 1,3 Gb / s</a:t>
                      </a:r>
                    </a:p>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Suporta até oito antenas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solidFill>
                            <a:srgbClr val="000000"/>
                          </a:solidFill>
                        </a:rPr>
                        <a:t>2,4 e 5 GHz</a:t>
                      </a:r>
                    </a:p>
                  </a:txBody>
                  <a:tcPr/>
                </a:tc>
                <a:tc>
                  <a:txBody>
                    <a:bodyPr/>
                    <a:lstStyle/>
                    <a:p>
                      <a:pPr rtl="0"/>
                      <a:r>
                        <a:rPr lang="pt-BR" sz="1200">
                          <a:solidFill>
                            <a:srgbClr val="000000"/>
                          </a:solidFill>
                        </a:rPr>
                        <a:t>High-Efficiency Wireless (HEW)</a:t>
                      </a:r>
                    </a:p>
                    <a:p>
                      <a:pPr rtl="0"/>
                      <a:r>
                        <a:rPr lang="pt-BR" sz="1200">
                          <a:solidFill>
                            <a:srgbClr val="000000"/>
                          </a:solidFill>
                        </a:rPr>
                        <a:t>Capaz de usar frequências de 1 GHz e 7 GHz</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pt-BR"/>
              <a:t>Instructor Materials – Module 6 Planning Guide</a:t>
            </a:r>
          </a:p>
        </p:txBody>
      </p:sp>
      <p:sp>
        <p:nvSpPr>
          <p:cNvPr id="4099" name="Rectangle 34"/>
          <p:cNvSpPr>
            <a:spLocks noGrp="1" noChangeArrowheads="1"/>
          </p:cNvSpPr>
          <p:nvPr>
            <p:ph idx="1"/>
          </p:nvPr>
        </p:nvSpPr>
        <p:spPr>
          <a:xfrm>
            <a:off x="145357" y="808180"/>
            <a:ext cx="8461315" cy="3818904"/>
          </a:xfrm>
        </p:spPr>
        <p:txBody>
          <a:bodyPr/>
          <a:lstStyle/>
          <a:p>
            <a:pPr marL="0" indent="0" rtl="0">
              <a:buNone/>
            </a:pPr>
            <a:r>
              <a:rPr lang="pt-BR"/>
              <a:t>This PowerPoint deck is divided in two parts:</a:t>
            </a:r>
          </a:p>
          <a:p>
            <a:pPr rtl="0">
              <a:buFont typeface="Arial" panose="020B0604020202020204" pitchFamily="34" charset="0"/>
              <a:buChar char="•"/>
            </a:pPr>
            <a:r>
              <a:rPr lang="pt-BR"/>
              <a:t>Instructor Planning Guide</a:t>
            </a:r>
          </a:p>
          <a:p>
            <a:pPr lvl="1" rtl="0"/>
            <a:r>
              <a:rPr lang="pt-BR"/>
              <a:t>Information to help you become familiar with the module</a:t>
            </a:r>
          </a:p>
          <a:p>
            <a:pPr lvl="1" rtl="0"/>
            <a:r>
              <a:rPr lang="pt-BR"/>
              <a:t>Teaching aids</a:t>
            </a:r>
          </a:p>
          <a:p>
            <a:pPr rtl="0">
              <a:buFont typeface="Arial" panose="020B0604020202020204" pitchFamily="34" charset="0"/>
              <a:buChar char="•"/>
            </a:pPr>
            <a:r>
              <a:rPr lang="pt-BR"/>
              <a:t>Instructor Class Presentation</a:t>
            </a:r>
          </a:p>
          <a:p>
            <a:pPr lvl="1" rtl="0"/>
            <a:r>
              <a:rPr lang="pt-BR"/>
              <a:t>Optional slides that you can use in the classroom</a:t>
            </a:r>
          </a:p>
          <a:p>
            <a:pPr lvl="1" rtl="0"/>
            <a:r>
              <a:rPr lang="pt-BR"/>
              <a:t>Begins on slide # 12</a:t>
            </a:r>
          </a:p>
          <a:p>
            <a:pPr marL="142875" lvl="1" indent="0" algn="ctr" rtl="0">
              <a:buNone/>
            </a:pPr>
            <a:r>
              <a:rPr lang="pt-BR" sz="1600" b="1"/>
              <a:t>Note</a:t>
            </a:r>
            <a:r>
              <a:rPr lang="pt-BR" sz="1600"/>
              <a:t>: Remove the Planning Guide from this presentation before sharing with anyone.</a:t>
            </a:r>
          </a:p>
          <a:p>
            <a:pPr marL="0" indent="0" rtl="0">
              <a:buNone/>
            </a:pPr>
            <a:r>
              <a:rPr lang="pt-BR" sz="1600" b="1">
                <a:solidFill>
                  <a:schemeClr val="accent4"/>
                </a:solidFill>
              </a:rPr>
              <a:t>For additional help and resources go to the Instructor Home Page and Course Resources for this course. You also can visit the professional development site on netacad.com, the official Cisco Networking Academy Facebook page, or Instructor Only FB group.</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Radio frequências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rtl="0">
              <a:lnSpc>
                <a:spcPct val="100000"/>
              </a:lnSpc>
              <a:spcAft>
                <a:spcPts val="600"/>
              </a:spcAft>
              <a:buSzPct val="90000"/>
              <a:buNone/>
            </a:pPr>
            <a:r>
              <a:rPr lang="pt-BR" sz="1600">
                <a:solidFill>
                  <a:srgbClr val="000000"/>
                </a:solidFill>
              </a:rPr>
              <a:t>Todos os dispositivos sem fio operam na faixa de ondas de rádio do espectro eletromagnético. As redes WLAN operam na banda de frequência de 2,4 GHz e na banda de 5 GHz.</a:t>
            </a:r>
          </a:p>
          <a:p>
            <a:pPr lvl="1" rtl="0">
              <a:lnSpc>
                <a:spcPct val="85000"/>
              </a:lnSpc>
              <a:spcBef>
                <a:spcPct val="30000"/>
              </a:spcBef>
              <a:spcAft>
                <a:spcPts val="300"/>
              </a:spcAft>
              <a:buSzPct val="90000"/>
            </a:pPr>
            <a:r>
              <a:rPr lang="pt-BR" sz="1600">
                <a:solidFill>
                  <a:srgbClr val="000000"/>
                </a:solidFill>
              </a:rPr>
              <a:t>2.4 GHz (UHF) - 802.11b/g/n/ax</a:t>
            </a:r>
          </a:p>
          <a:p>
            <a:pPr lvl="1" rtl="0">
              <a:lnSpc>
                <a:spcPct val="85000"/>
              </a:lnSpc>
              <a:spcBef>
                <a:spcPct val="30000"/>
              </a:spcBef>
              <a:spcAft>
                <a:spcPts val="300"/>
              </a:spcAft>
              <a:buSzPct val="90000"/>
            </a:pPr>
            <a:r>
              <a:rPr lang="pt-BR" sz="160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475040"/>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Introdução a redes sem fio</a:t>
            </a:r>
            <a:br>
              <a:rPr lang="en-US" dirty="0"/>
            </a:br>
            <a:r>
              <a:rPr lang="pt-BR" sz="2400"/>
              <a:t>Organizações de padrões sem fio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rtl="0">
              <a:lnSpc>
                <a:spcPct val="100000"/>
              </a:lnSpc>
              <a:spcAft>
                <a:spcPts val="600"/>
              </a:spcAft>
              <a:buSzPct val="90000"/>
              <a:buNone/>
            </a:pPr>
            <a:r>
              <a:rPr lang="pt-BR" sz="1600">
                <a:solidFill>
                  <a:srgbClr val="000000"/>
                </a:solidFill>
              </a:rPr>
              <a:t>Os padrões garantem a interoperabilidade entre dispositivos fabricados por diferentes fabricantes. Internacionalmente, as três organizações que influenciam os padrões de WLAN são: </a:t>
            </a:r>
          </a:p>
          <a:p>
            <a:pPr lvl="1" rtl="0">
              <a:lnSpc>
                <a:spcPct val="85000"/>
              </a:lnSpc>
              <a:spcBef>
                <a:spcPct val="30000"/>
              </a:spcBef>
              <a:spcAft>
                <a:spcPts val="300"/>
              </a:spcAft>
              <a:buSzPct val="90000"/>
            </a:pPr>
            <a:r>
              <a:rPr lang="pt-BR" sz="1600" b="1">
                <a:solidFill>
                  <a:srgbClr val="000000"/>
                </a:solidFill>
              </a:rPr>
              <a:t>International Telecommunication Union (ITU) </a:t>
            </a:r>
            <a:r>
              <a:rPr lang="pt-BR" sz="1600">
                <a:solidFill>
                  <a:srgbClr val="000000"/>
                </a:solidFill>
              </a:rPr>
              <a:t>– Regula a alocação de espectro de rádio e órbitas de satélite.</a:t>
            </a:r>
          </a:p>
          <a:p>
            <a:pPr lvl="1" rtl="0">
              <a:lnSpc>
                <a:spcPct val="85000"/>
              </a:lnSpc>
              <a:spcBef>
                <a:spcPct val="30000"/>
              </a:spcBef>
              <a:spcAft>
                <a:spcPts val="300"/>
              </a:spcAft>
              <a:buSzPct val="90000"/>
            </a:pPr>
            <a:r>
              <a:rPr lang="pt-BR" sz="1600" b="1">
                <a:solidFill>
                  <a:srgbClr val="000000"/>
                </a:solidFill>
              </a:rPr>
              <a:t>Institute of Electrical and Electronics Engineers (IEEE) </a:t>
            </a:r>
            <a:r>
              <a:rPr lang="pt-BR" sz="1600">
                <a:solidFill>
                  <a:srgbClr val="000000"/>
                </a:solidFill>
              </a:rPr>
              <a:t>– Especifica como uma frequência de rádio é modulada para transportar informações. Mantém os padrões para redes de área local e metropolitana (MAN) com a família de padrões IEEE 802 LAN / MAN.</a:t>
            </a:r>
            <a:r>
              <a:rPr lang="pt-BR" sz="1600" b="1">
                <a:solidFill>
                  <a:srgbClr val="000000"/>
                </a:solidFill>
              </a:rPr>
              <a:t> </a:t>
            </a:r>
          </a:p>
          <a:p>
            <a:pPr lvl="1" rtl="0">
              <a:lnSpc>
                <a:spcPct val="85000"/>
              </a:lnSpc>
              <a:spcBef>
                <a:spcPct val="30000"/>
              </a:spcBef>
              <a:spcAft>
                <a:spcPts val="300"/>
              </a:spcAft>
              <a:buSzPct val="90000"/>
            </a:pPr>
            <a:r>
              <a:rPr lang="pt-BR" sz="1600" b="1">
                <a:solidFill>
                  <a:srgbClr val="000000"/>
                </a:solidFill>
              </a:rPr>
              <a:t>Wi-Fi Alliance </a:t>
            </a:r>
            <a:r>
              <a:rPr lang="pt-BR" sz="1600">
                <a:solidFill>
                  <a:srgbClr val="000000"/>
                </a:solidFill>
              </a:rPr>
              <a:t>– Promove o crescimento e a aceitação de WLANs. É uma associação de fornecedores cujo objetivo é melhorar a interoperabilidade de produtos baseados no padrão 802.11</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pt-BR">
                <a:solidFill>
                  <a:schemeClr val="accent5">
                    <a:lumMod val="40000"/>
                    <a:lumOff val="60000"/>
                  </a:schemeClr>
                </a:solidFill>
              </a:rPr>
              <a:t>12.2 Componentes WLAN</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a:t>
            </a:r>
            <a:br>
              <a:rPr lang="en-US" dirty="0"/>
            </a:br>
            <a:r>
              <a:rPr lang="pt-BR" sz="2400"/>
              <a:t>Vídeo - Componentes WLAN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pt-BR" sz="1800">
                <a:solidFill>
                  <a:srgbClr val="000000"/>
                </a:solidFill>
              </a:rPr>
              <a:t>Este vídeo aborda o seguinte: </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Antenas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Roteador sem fio</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Porta da Internet</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Access point sem fio</a:t>
            </a:r>
          </a:p>
          <a:p>
            <a:pPr marL="358835" lvl="1" indent="-285750" rtl="0">
              <a:spcBef>
                <a:spcPts val="0"/>
              </a:spcBef>
              <a:spcAft>
                <a:spcPts val="0"/>
              </a:spcAft>
              <a:buSzPct val="90000"/>
              <a:buFont typeface="Arial" panose="020B0604020202020204" pitchFamily="34" charset="0"/>
              <a:buChar char="•"/>
            </a:pPr>
            <a:r>
              <a:rPr lang="pt-BR" sz="1800">
                <a:solidFill>
                  <a:srgbClr val="000000"/>
                </a:solidFill>
              </a:rPr>
              <a:t>Access points autônomos e baseados em controlador</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 </a:t>
            </a:r>
            <a:br>
              <a:rPr lang="en-US" dirty="0"/>
            </a:br>
            <a:r>
              <a:rPr lang="pt-BR" sz="2400"/>
              <a:t>Placas de rede sem fio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pt-BR" sz="1600">
                <a:solidFill>
                  <a:srgbClr val="000000"/>
                </a:solidFill>
              </a:rPr>
              <a:t>Para se comunicar sem fio, laptops, tablets, smartphones e até mesmo os automóveis mais recentes incluem Placas de Rede sem fio integradas que incorporam um transmissor / receptor de rádio.</a:t>
            </a:r>
          </a:p>
          <a:p>
            <a:pPr marL="0" indent="0" algn="l" defTabSz="684213" rtl="0" fontAlgn="base">
              <a:spcBef>
                <a:spcPts val="600"/>
              </a:spcBef>
              <a:spcAft>
                <a:spcPts val="600"/>
              </a:spcAft>
              <a:buClr>
                <a:schemeClr val="tx2"/>
              </a:buClr>
              <a:buSzPct val="90000"/>
            </a:pPr>
            <a:r>
              <a:rPr lang="pt-BR" sz="1600">
                <a:solidFill>
                  <a:srgbClr val="000000"/>
                </a:solidFill>
              </a:rPr>
              <a:t>Se um dispositivo não tiver uma Placa de Rede sem fio integrada, um adaptador sem fio USB poderá ser usado.</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 </a:t>
            </a:r>
            <a:br>
              <a:rPr lang="en-US" dirty="0"/>
            </a:br>
            <a:r>
              <a:rPr lang="pt-BR" sz="2400"/>
              <a:t>Roteadores sem fio domésticos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pt-BR" sz="1600">
                <a:solidFill>
                  <a:srgbClr val="000000"/>
                </a:solidFill>
              </a:rPr>
              <a:t>Um usuário doméstico normalmente interconecta dispositivos sem fio usando um roteador pequeno e sem fio.</a:t>
            </a:r>
          </a:p>
          <a:p>
            <a:pPr marL="0" indent="0" algn="l" defTabSz="684213" rtl="0" fontAlgn="base">
              <a:spcBef>
                <a:spcPts val="600"/>
              </a:spcBef>
              <a:spcAft>
                <a:spcPts val="600"/>
              </a:spcAft>
              <a:buClr>
                <a:schemeClr val="tx2"/>
              </a:buClr>
              <a:buSzPct val="90000"/>
            </a:pPr>
            <a:r>
              <a:rPr lang="pt-BR" sz="1600">
                <a:solidFill>
                  <a:srgbClr val="000000"/>
                </a:solidFill>
              </a:rPr>
              <a:t>Os roteadores sem fio servem da seguinte maneira:</a:t>
            </a:r>
          </a:p>
          <a:p>
            <a:pPr marL="73085" lvl="1" indent="0" rtl="0">
              <a:spcAft>
                <a:spcPts val="600"/>
              </a:spcAft>
              <a:buSzPct val="90000"/>
            </a:pPr>
            <a:r>
              <a:rPr lang="pt-BR" b="1">
                <a:solidFill>
                  <a:srgbClr val="000000"/>
                </a:solidFill>
              </a:rPr>
              <a:t>Ponto de acesso</a:t>
            </a:r>
            <a:r>
              <a:rPr lang="pt-BR">
                <a:solidFill>
                  <a:srgbClr val="000000"/>
                </a:solidFill>
              </a:rPr>
              <a:t>– Para fornecer acesso aos fios</a:t>
            </a:r>
          </a:p>
          <a:p>
            <a:pPr marL="73085" lvl="1" indent="0" rtl="0">
              <a:spcAft>
                <a:spcPts val="600"/>
              </a:spcAft>
              <a:buSzPct val="90000"/>
            </a:pPr>
            <a:r>
              <a:rPr lang="pt-BR" b="1">
                <a:solidFill>
                  <a:srgbClr val="000000"/>
                </a:solidFill>
              </a:rPr>
              <a:t>Switch </a:t>
            </a:r>
            <a:r>
              <a:rPr lang="pt-BR">
                <a:solidFill>
                  <a:srgbClr val="000000"/>
                </a:solidFill>
              </a:rPr>
              <a:t>– Para interconectar dispositivos com fio</a:t>
            </a:r>
          </a:p>
          <a:p>
            <a:pPr marL="73085" lvl="1" indent="0" rtl="0">
              <a:spcAft>
                <a:spcPts val="600"/>
              </a:spcAft>
              <a:buSzPct val="90000"/>
            </a:pPr>
            <a:r>
              <a:rPr lang="pt-BR" b="1">
                <a:solidFill>
                  <a:srgbClr val="000000"/>
                </a:solidFill>
              </a:rPr>
              <a:t>Roteador</a:t>
            </a:r>
            <a:r>
              <a:rPr lang="pt-BR">
                <a:solidFill>
                  <a:srgbClr val="000000"/>
                </a:solidFill>
              </a:rPr>
              <a:t>- Para fornecer um gateway padrão para outras redes e a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 </a:t>
            </a:r>
            <a:br>
              <a:rPr lang="en-US" dirty="0"/>
            </a:br>
            <a:r>
              <a:rPr lang="pt-BR" sz="2400"/>
              <a:t>Ponto de acesso sem fio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pt-BR" sz="1600">
                <a:solidFill>
                  <a:srgbClr val="000000"/>
                </a:solidFill>
              </a:rPr>
              <a:t>Os clientes sem fio usam sua Placa de Rede sem fio para descobrir pontos de acesso próximos.</a:t>
            </a:r>
          </a:p>
          <a:p>
            <a:pPr marL="0" indent="0" algn="l" defTabSz="684213" rtl="0" fontAlgn="base">
              <a:spcBef>
                <a:spcPts val="600"/>
              </a:spcBef>
              <a:spcAft>
                <a:spcPts val="600"/>
              </a:spcAft>
              <a:buClr>
                <a:schemeClr val="tx2"/>
              </a:buClr>
              <a:buSzPct val="90000"/>
            </a:pPr>
            <a:r>
              <a:rPr lang="pt-BR" sz="1600">
                <a:solidFill>
                  <a:srgbClr val="000000"/>
                </a:solidFill>
              </a:rPr>
              <a:t>Os clientes tentam associar e autenticar com um AP.</a:t>
            </a:r>
          </a:p>
          <a:p>
            <a:pPr marL="0" indent="0" algn="l" defTabSz="684213" rtl="0" fontAlgn="base">
              <a:spcBef>
                <a:spcPts val="600"/>
              </a:spcBef>
              <a:spcAft>
                <a:spcPts val="600"/>
              </a:spcAft>
              <a:buClr>
                <a:schemeClr val="tx2"/>
              </a:buClr>
              <a:buSzPct val="90000"/>
            </a:pPr>
            <a:r>
              <a:rPr lang="pt-BR" sz="1600">
                <a:solidFill>
                  <a:srgbClr val="000000"/>
                </a:solidFill>
              </a:rPr>
              <a:t>Após a autenticação, os usuários sem fio têm acesso aos recursos da rede.</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pPr rtl="0"/>
            <a:r>
              <a:rPr lang="pt-BR" sz="1400">
                <a:solidFill>
                  <a:srgbClr val="000000"/>
                </a:solidFill>
                <a:latin typeface="CiscoSans"/>
              </a:rPr>
              <a:t>Access Points Cisco Meraki MR</a:t>
            </a: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a:t>
            </a:r>
            <a:br>
              <a:rPr lang="en-US" dirty="0"/>
            </a:br>
            <a:r>
              <a:rPr lang="pt-BR" sz="2400"/>
              <a:t>Categorias 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lIns="91420" tIns="45710" rIns="91420" bIns="45710" anchor="t">
            <a:noAutofit/>
          </a:bodyPr>
          <a:lstStyle/>
          <a:p>
            <a:pPr marL="0" indent="0" algn="l"/>
            <a:r>
              <a:rPr lang="pt-BR" sz="1400" dirty="0">
                <a:solidFill>
                  <a:srgbClr val="000000"/>
                </a:solidFill>
                <a:ea typeface="ＭＳ Ｐゴシック"/>
              </a:rPr>
              <a:t>Os </a:t>
            </a:r>
            <a:r>
              <a:rPr lang="pt-BR" sz="1400" dirty="0" err="1">
                <a:solidFill>
                  <a:srgbClr val="000000"/>
                </a:solidFill>
                <a:ea typeface="ＭＳ Ｐゴシック"/>
              </a:rPr>
              <a:t>APs</a:t>
            </a:r>
            <a:r>
              <a:rPr lang="pt-BR" sz="1400" dirty="0">
                <a:solidFill>
                  <a:srgbClr val="000000"/>
                </a:solidFill>
                <a:ea typeface="ＭＳ Ｐゴシック"/>
              </a:rPr>
              <a:t> podem ser categorizados como </a:t>
            </a:r>
            <a:r>
              <a:rPr lang="pt-BR" sz="1400" dirty="0" err="1">
                <a:solidFill>
                  <a:srgbClr val="000000"/>
                </a:solidFill>
                <a:ea typeface="ＭＳ Ｐゴシック"/>
              </a:rPr>
              <a:t>APs</a:t>
            </a:r>
            <a:r>
              <a:rPr lang="pt-BR" sz="1400" dirty="0">
                <a:solidFill>
                  <a:srgbClr val="000000"/>
                </a:solidFill>
                <a:ea typeface="ＭＳ Ｐゴシック"/>
              </a:rPr>
              <a:t> autônomos ou </a:t>
            </a:r>
            <a:r>
              <a:rPr lang="pt-BR" sz="1400" dirty="0" err="1">
                <a:solidFill>
                  <a:srgbClr val="000000"/>
                </a:solidFill>
                <a:ea typeface="ＭＳ Ｐゴシック"/>
              </a:rPr>
              <a:t>APs</a:t>
            </a:r>
            <a:r>
              <a:rPr lang="pt-BR" sz="1400" dirty="0">
                <a:solidFill>
                  <a:srgbClr val="000000"/>
                </a:solidFill>
                <a:ea typeface="ＭＳ Ｐゴシック"/>
              </a:rPr>
              <a:t> baseados em controladora. </a:t>
            </a:r>
            <a:endParaRPr lang="pt-BR" sz="1400" dirty="0">
              <a:solidFill>
                <a:srgbClr val="000000"/>
              </a:solidFill>
            </a:endParaRPr>
          </a:p>
          <a:p>
            <a:pPr marL="415925" lvl="1" indent="-342900" rtl="0">
              <a:buFont typeface="Arial" panose="020B0604020202020204" pitchFamily="34" charset="0"/>
              <a:buChar char="•"/>
            </a:pPr>
            <a:r>
              <a:rPr lang="pt-BR" b="1" dirty="0" err="1">
                <a:solidFill>
                  <a:srgbClr val="000000"/>
                </a:solidFill>
                <a:ea typeface="ＭＳ Ｐゴシック"/>
              </a:rPr>
              <a:t>APs</a:t>
            </a:r>
            <a:r>
              <a:rPr lang="pt-BR" b="1" dirty="0">
                <a:solidFill>
                  <a:srgbClr val="000000"/>
                </a:solidFill>
                <a:ea typeface="ＭＳ Ｐゴシック"/>
              </a:rPr>
              <a:t> autônomos</a:t>
            </a:r>
            <a:r>
              <a:rPr lang="pt-BR" dirty="0">
                <a:solidFill>
                  <a:srgbClr val="000000"/>
                </a:solidFill>
                <a:ea typeface="ＭＳ Ｐゴシック"/>
              </a:rPr>
              <a:t>– Dispositivos independentes configurados por meio de uma interface de linha de comandos ou GUI. Cada AP autônomo atua independentemente dos outros e é configurado e gerenciado manualmente por um administrador.</a:t>
            </a:r>
          </a:p>
          <a:p>
            <a:pPr marL="415925" lvl="1" indent="-342900" rtl="0">
              <a:buFont typeface="Arial" panose="020B0604020202020204" pitchFamily="34" charset="0"/>
              <a:buChar char="•"/>
            </a:pPr>
            <a:r>
              <a:rPr lang="pt-BR" b="1" dirty="0" err="1">
                <a:solidFill>
                  <a:srgbClr val="000000"/>
                </a:solidFill>
                <a:ea typeface="ＭＳ Ｐゴシック"/>
              </a:rPr>
              <a:t>APs</a:t>
            </a:r>
            <a:r>
              <a:rPr lang="pt-BR" b="1" dirty="0">
                <a:solidFill>
                  <a:srgbClr val="000000"/>
                </a:solidFill>
                <a:ea typeface="ＭＳ Ｐゴシック"/>
              </a:rPr>
              <a:t> baseados em controlador</a:t>
            </a:r>
            <a:r>
              <a:rPr lang="pt-BR" dirty="0">
                <a:solidFill>
                  <a:srgbClr val="000000"/>
                </a:solidFill>
                <a:ea typeface="ＭＳ Ｐゴシック"/>
              </a:rPr>
              <a:t>– Também conhecido como </a:t>
            </a:r>
            <a:r>
              <a:rPr lang="pt-BR" dirty="0" err="1">
                <a:solidFill>
                  <a:srgbClr val="000000"/>
                </a:solidFill>
                <a:ea typeface="ＭＳ Ｐゴシック"/>
              </a:rPr>
              <a:t>APs</a:t>
            </a:r>
            <a:r>
              <a:rPr lang="pt-BR" dirty="0">
                <a:solidFill>
                  <a:srgbClr val="000000"/>
                </a:solidFill>
                <a:ea typeface="ＭＳ Ｐゴシック"/>
              </a:rPr>
              <a:t> leves (</a:t>
            </a:r>
            <a:r>
              <a:rPr lang="pt-BR" dirty="0" err="1">
                <a:solidFill>
                  <a:srgbClr val="000000"/>
                </a:solidFill>
                <a:ea typeface="ＭＳ Ｐゴシック"/>
              </a:rPr>
              <a:t>LAPs</a:t>
            </a:r>
            <a:r>
              <a:rPr lang="pt-BR" dirty="0">
                <a:solidFill>
                  <a:srgbClr val="000000"/>
                </a:solidFill>
                <a:ea typeface="ＭＳ Ｐゴシック"/>
              </a:rPr>
              <a:t>). Os </a:t>
            </a:r>
            <a:r>
              <a:rPr lang="pt-BR" dirty="0" err="1">
                <a:solidFill>
                  <a:srgbClr val="000000"/>
                </a:solidFill>
                <a:ea typeface="ＭＳ Ｐゴシック"/>
              </a:rPr>
              <a:t>APs</a:t>
            </a:r>
            <a:r>
              <a:rPr lang="pt-BR" dirty="0">
                <a:solidFill>
                  <a:srgbClr val="000000"/>
                </a:solidFill>
                <a:ea typeface="ＭＳ Ｐゴシック"/>
              </a:rPr>
              <a:t> "leves" (</a:t>
            </a:r>
            <a:r>
              <a:rPr lang="pt-BR" dirty="0" err="1">
                <a:solidFill>
                  <a:srgbClr val="000000"/>
                </a:solidFill>
                <a:ea typeface="ＭＳ Ｐゴシック"/>
              </a:rPr>
              <a:t>LAPs</a:t>
            </a:r>
            <a:r>
              <a:rPr lang="pt-BR" dirty="0">
                <a:solidFill>
                  <a:srgbClr val="000000"/>
                </a:solidFill>
                <a:ea typeface="ＭＳ Ｐゴシック"/>
              </a:rPr>
              <a:t>) usam o protocolo </a:t>
            </a:r>
            <a:r>
              <a:rPr lang="pt-BR" dirty="0" err="1">
                <a:solidFill>
                  <a:srgbClr val="000000"/>
                </a:solidFill>
                <a:ea typeface="ＭＳ Ｐゴシック"/>
              </a:rPr>
              <a:t>Lightweight</a:t>
            </a:r>
            <a:r>
              <a:rPr lang="pt-BR" dirty="0">
                <a:solidFill>
                  <a:srgbClr val="000000"/>
                </a:solidFill>
                <a:ea typeface="ＭＳ Ｐゴシック"/>
              </a:rPr>
              <a:t> Access Point </a:t>
            </a:r>
            <a:r>
              <a:rPr lang="pt-BR" dirty="0" err="1">
                <a:solidFill>
                  <a:srgbClr val="000000"/>
                </a:solidFill>
                <a:ea typeface="ＭＳ Ｐゴシック"/>
              </a:rPr>
              <a:t>Protocol</a:t>
            </a:r>
            <a:r>
              <a:rPr lang="pt-BR" dirty="0">
                <a:solidFill>
                  <a:srgbClr val="000000"/>
                </a:solidFill>
                <a:ea typeface="ＭＳ Ｐゴシック"/>
              </a:rPr>
              <a:t> (LWAPP) para se comunicar com um controlador WLAN (WLC). Cada ponto de acesso é configurado e gerenciado automaticamente pelo WLC.</a:t>
            </a:r>
          </a:p>
          <a:p>
            <a:pPr marL="0" indent="0" algn="l"/>
            <a:endParaRPr lang="en-US" sz="1400" dirty="0">
              <a:solidFill>
                <a:srgbClr val="000000"/>
              </a:solidFill>
            </a:endParaRPr>
          </a:p>
          <a:p>
            <a:pPr marL="488950" lvl="2" indent="-342900">
              <a:buFont typeface="Arial" panose="020B0604020202020204" pitchFamily="34" charset="0"/>
              <a:buChar char="•"/>
            </a:pPr>
            <a:endParaRPr lang="en-US" sz="1400" dirty="0">
              <a:solidFill>
                <a:srgbClr val="000000"/>
              </a:solidFill>
            </a:endParaRPr>
          </a:p>
          <a:p>
            <a:pPr marL="342900" indent="-342900" algn="l">
              <a:buFont typeface="Arial" panose="020B0604020202020204" pitchFamily="34" charset="0"/>
              <a:buChar char="•"/>
            </a:pPr>
            <a:endParaRPr lang="en-US" sz="1400" dirty="0">
              <a:solidFill>
                <a:srgbClr val="000000"/>
              </a:solidFill>
            </a:endParaRPr>
          </a:p>
          <a:p>
            <a:pPr marL="0" indent="0" algn="l"/>
            <a:endParaRPr lang="en-US" sz="1400" dirty="0">
              <a:solidFill>
                <a:srgbClr val="000000"/>
              </a:solidFill>
            </a:endParaRPr>
          </a:p>
          <a:p>
            <a:pPr marL="342900" indent="-342900" algn="l">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Componentes WLAN </a:t>
            </a:r>
            <a:br>
              <a:rPr lang="en-US" dirty="0"/>
            </a:br>
            <a:r>
              <a:rPr lang="pt-BR" sz="2400"/>
              <a:t>Antenas sem fio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rtl="0"/>
            <a:r>
              <a:rPr lang="pt-BR" sz="1800">
                <a:solidFill>
                  <a:srgbClr val="000000"/>
                </a:solidFill>
              </a:rPr>
              <a:t>tipos de Antenas externas:</a:t>
            </a:r>
          </a:p>
          <a:p>
            <a:pPr marL="415985" lvl="1" indent="-342900" rtl="0">
              <a:buFont typeface="Arial" panose="020B0604020202020204" pitchFamily="34" charset="0"/>
              <a:buChar char="•"/>
            </a:pPr>
            <a:r>
              <a:rPr lang="pt-BR" sz="1600" b="1">
                <a:solidFill>
                  <a:srgbClr val="000000"/>
                </a:solidFill>
              </a:rPr>
              <a:t>Omnidirecional</a:t>
            </a:r>
            <a:r>
              <a:rPr lang="pt-BR" sz="1600">
                <a:solidFill>
                  <a:srgbClr val="000000"/>
                </a:solidFill>
              </a:rPr>
              <a:t>– Forneçe uma cobertura de 360 graus. Ideal em casas e áreas de escritório.</a:t>
            </a:r>
          </a:p>
          <a:p>
            <a:pPr marL="415985" lvl="1" indent="-342900" rtl="0">
              <a:buFont typeface="Arial" panose="020B0604020202020204" pitchFamily="34" charset="0"/>
              <a:buChar char="•"/>
            </a:pPr>
            <a:r>
              <a:rPr lang="pt-BR" sz="1600" b="1">
                <a:solidFill>
                  <a:srgbClr val="000000"/>
                </a:solidFill>
              </a:rPr>
              <a:t>Direcional </a:t>
            </a:r>
            <a:r>
              <a:rPr lang="pt-BR" sz="1600">
                <a:solidFill>
                  <a:srgbClr val="000000"/>
                </a:solidFill>
              </a:rPr>
              <a:t>– Focaliza o sinal de rádio em uma direção específica. Exemplos são o Yagi e a parabólica.</a:t>
            </a:r>
          </a:p>
          <a:p>
            <a:pPr marL="415985" lvl="1" indent="-342900" rtl="0">
              <a:buFont typeface="Arial" panose="020B0604020202020204" pitchFamily="34" charset="0"/>
              <a:buChar char="•"/>
            </a:pPr>
            <a:r>
              <a:rPr lang="pt-BR" sz="1600" b="1">
                <a:solidFill>
                  <a:srgbClr val="000000"/>
                </a:solidFill>
              </a:rPr>
              <a:t>Multiple Input Multiple Output (MIMO)</a:t>
            </a:r>
            <a:r>
              <a:rPr lang="pt-BR" sz="1600">
                <a:solidFill>
                  <a:srgbClr val="000000"/>
                </a:solidFill>
              </a:rPr>
              <a:t> – Usa várias antenas (até oito) para aumentar a largura de banda.</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pt-BR">
                <a:solidFill>
                  <a:schemeClr val="accent5">
                    <a:lumMod val="40000"/>
                    <a:lumOff val="60000"/>
                  </a:schemeClr>
                </a:solidFill>
              </a:rPr>
              <a:t>12.3 - Operação da WLAN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pt-BR"/>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rtl="0"/>
            <a:r>
              <a:rPr lang="pt-BR"/>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pt-BR"/>
                        <a:t>Feature</a:t>
                      </a:r>
                    </a:p>
                  </a:txBody>
                  <a:tcPr/>
                </a:tc>
                <a:tc>
                  <a:txBody>
                    <a:bodyPr/>
                    <a:lstStyle/>
                    <a:p>
                      <a:pPr rtl="0"/>
                      <a:r>
                        <a:rPr lang="pt-BR"/>
                        <a:t>Description</a:t>
                      </a:r>
                    </a:p>
                  </a:txBody>
                  <a:tcPr/>
                </a:tc>
                <a:extLst>
                  <a:ext uri="{0D108BD9-81ED-4DB2-BD59-A6C34878D82A}">
                    <a16:rowId xmlns:a16="http://schemas.microsoft.com/office/drawing/2014/main" val="367710602"/>
                  </a:ext>
                </a:extLst>
              </a:tr>
              <a:tr h="331556">
                <a:tc>
                  <a:txBody>
                    <a:bodyPr/>
                    <a:lstStyle/>
                    <a:p>
                      <a:pPr algn="l" rtl="0" fontAlgn="b"/>
                      <a:r>
                        <a:rPr lang="pt-B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Interactive Activities</a:t>
                      </a:r>
                    </a:p>
                  </a:txBody>
                  <a:tcPr marL="9525" marR="9525" marT="9525" marB="0" anchor="b"/>
                </a:tc>
                <a:tc>
                  <a:txBody>
                    <a:bodyPr/>
                    <a:lstStyle/>
                    <a:p>
                      <a:pPr rtl="0"/>
                      <a:r>
                        <a:rPr lang="pt-BR"/>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rtl="0" fontAlgn="b"/>
                      <a:r>
                        <a:rPr lang="pt-BR" sz="1400" b="0" i="0" u="none" strike="noStrike">
                          <a:solidFill>
                            <a:srgbClr val="000000"/>
                          </a:solidFill>
                          <a:effectLst/>
                          <a:latin typeface="+mn-lt"/>
                        </a:rPr>
                        <a:t>Syntax Checker</a:t>
                      </a:r>
                    </a:p>
                  </a:txBody>
                  <a:tcPr marL="9525" marR="9525" marT="9525" marB="0" anchor="b"/>
                </a:tc>
                <a:tc>
                  <a:txBody>
                    <a:bodyPr/>
                    <a:lstStyle/>
                    <a:p>
                      <a:pPr rtl="0"/>
                      <a:r>
                        <a:rPr lang="pt-BR"/>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rtl="0" fontAlgn="b"/>
                      <a:r>
                        <a:rPr lang="pt-BR" sz="1400" b="0" i="0" u="none" strike="noStrike">
                          <a:solidFill>
                            <a:srgbClr val="000000"/>
                          </a:solidFill>
                          <a:effectLst/>
                          <a:latin typeface="+mn-lt"/>
                        </a:rPr>
                        <a:t>PT Activity</a:t>
                      </a:r>
                    </a:p>
                  </a:txBody>
                  <a:tcPr marL="9525" marR="9525" marT="9525" marB="0" anchor="b"/>
                </a:tc>
                <a:tc>
                  <a:txBody>
                    <a:bodyPr/>
                    <a:lstStyle/>
                    <a:p>
                      <a:pPr rtl="0"/>
                      <a:r>
                        <a:rPr lang="pt-BR"/>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WLAN</a:t>
            </a:r>
            <a:br>
              <a:rPr lang="en-US" dirty="0"/>
            </a:br>
            <a:r>
              <a:rPr lang="pt-BR" sz="2400"/>
              <a:t>Vídeo - Operação WLAN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rtl="0" fontAlgn="base">
              <a:spcBef>
                <a:spcPts val="600"/>
              </a:spcBef>
              <a:spcAft>
                <a:spcPts val="600"/>
              </a:spcAft>
              <a:buClr>
                <a:schemeClr val="tx2"/>
              </a:buClr>
              <a:buSzPct val="90000"/>
            </a:pPr>
            <a:r>
              <a:rPr lang="pt-BR" sz="1800">
                <a:solidFill>
                  <a:srgbClr val="000000"/>
                </a:solidFill>
              </a:rPr>
              <a:t>Este vídeo aborda o seguinte: </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Modo de infra-estrutura</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Modo ad hoc</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Tethering (Vínculo)</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Conjunto Básico de Serviços (BSS)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ESS (Extended Service Set – Conjunto de Serviços Estendidos)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Estrutura de Quadro 802.11</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Acesso múltiplo sensível à operadora com prevenção de colisão (CSMA/CA)</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Clientes Sem Fio e Associação de Ponto de Acesso</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Modo de descoberta passiva e ativa</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WLAN</a:t>
            </a:r>
            <a:br>
              <a:rPr lang="en-US" dirty="0"/>
            </a:br>
            <a:r>
              <a:rPr lang="pt-BR" sz="2400"/>
              <a:t>Modos de topologia sem fio 802.11</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rtl="0">
              <a:buNone/>
            </a:pPr>
            <a:r>
              <a:rPr lang="pt-BR" sz="1600" b="1">
                <a:solidFill>
                  <a:srgbClr val="000000"/>
                </a:solidFill>
              </a:rPr>
              <a:t>Modo ad hoc- </a:t>
            </a:r>
            <a:r>
              <a:rPr lang="pt-BR" sz="1600">
                <a:solidFill>
                  <a:srgbClr val="000000"/>
                </a:solidFill>
              </a:rPr>
              <a:t>Usado para conectar clientes de maneira ponto a ponto sem um AP.</a:t>
            </a:r>
          </a:p>
          <a:p>
            <a:pPr marL="73085" lvl="1" indent="0">
              <a:buNone/>
            </a:pPr>
            <a:endParaRPr lang="en-US" sz="1600" dirty="0">
              <a:solidFill>
                <a:srgbClr val="000000"/>
              </a:solidFill>
            </a:endParaRPr>
          </a:p>
          <a:p>
            <a:pPr marL="73085" lvl="1" indent="0" rtl="0">
              <a:buNone/>
            </a:pPr>
            <a:r>
              <a:rPr lang="pt-BR" sz="1600" b="1">
                <a:solidFill>
                  <a:srgbClr val="000000"/>
                </a:solidFill>
              </a:rPr>
              <a:t>Modo de infraestrutura -</a:t>
            </a:r>
            <a:r>
              <a:rPr lang="pt-BR" sz="1600">
                <a:solidFill>
                  <a:srgbClr val="000000"/>
                </a:solidFill>
              </a:rPr>
              <a:t>Usado para conectar clientes à rede usando um AP.</a:t>
            </a:r>
          </a:p>
          <a:p>
            <a:pPr marL="73085" lvl="1" indent="0">
              <a:buNone/>
            </a:pPr>
            <a:endParaRPr lang="en-US" sz="1600" dirty="0">
              <a:solidFill>
                <a:srgbClr val="000000"/>
              </a:solidFill>
            </a:endParaRPr>
          </a:p>
          <a:p>
            <a:pPr marL="73085" lvl="1" indent="0" rtl="0">
              <a:buNone/>
            </a:pPr>
            <a:r>
              <a:rPr lang="pt-BR" sz="1600" b="1">
                <a:solidFill>
                  <a:srgbClr val="000000"/>
                </a:solidFill>
              </a:rPr>
              <a:t>Tethering - </a:t>
            </a:r>
            <a:r>
              <a:rPr lang="pt-BR" sz="1600">
                <a:solidFill>
                  <a:srgbClr val="000000"/>
                </a:solidFill>
              </a:rPr>
              <a:t>Uma variação da topologia ad hoc ocorre quando um smartphone ou tablet com acesso a dados de celular é ativado para criar um ponto de acesso pessoal.</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WLAN</a:t>
            </a:r>
            <a:br>
              <a:rPr lang="en-US" dirty="0"/>
            </a:br>
            <a:r>
              <a:rPr lang="pt-BR" sz="2400"/>
              <a:t>BSS e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rtl="0">
              <a:buNone/>
            </a:pPr>
            <a:r>
              <a:rPr lang="pt-BR" sz="1800">
                <a:solidFill>
                  <a:srgbClr val="000000"/>
                </a:solidFill>
              </a:rPr>
              <a:t>O modo Infraestrutura define dois blocos de topologia:</a:t>
            </a:r>
          </a:p>
          <a:p>
            <a:pPr marL="73085" lvl="1" indent="0" rtl="0">
              <a:buNone/>
            </a:pPr>
            <a:r>
              <a:rPr lang="pt-BR" sz="1600" b="1">
                <a:solidFill>
                  <a:srgbClr val="000000"/>
                </a:solidFill>
              </a:rPr>
              <a:t>Conjunto Básico de Serviços (BSS)</a:t>
            </a:r>
          </a:p>
          <a:p>
            <a:pPr lvl="2" rtl="0">
              <a:lnSpc>
                <a:spcPct val="100000"/>
              </a:lnSpc>
              <a:spcBef>
                <a:spcPts val="300"/>
              </a:spcBef>
              <a:spcAft>
                <a:spcPts val="100"/>
              </a:spcAft>
            </a:pPr>
            <a:r>
              <a:rPr lang="pt-BR" sz="1400">
                <a:solidFill>
                  <a:srgbClr val="000000"/>
                </a:solidFill>
              </a:rPr>
              <a:t>Usa um único ponto de acesso para interconectar todos os clientes sem fio associados.</a:t>
            </a:r>
          </a:p>
          <a:p>
            <a:pPr lvl="2" rtl="0">
              <a:lnSpc>
                <a:spcPct val="100000"/>
              </a:lnSpc>
              <a:spcBef>
                <a:spcPts val="300"/>
              </a:spcBef>
              <a:spcAft>
                <a:spcPts val="100"/>
              </a:spcAft>
            </a:pPr>
            <a:r>
              <a:rPr lang="pt-BR" sz="1400">
                <a:solidFill>
                  <a:srgbClr val="000000"/>
                </a:solidFill>
              </a:rPr>
              <a:t>Clientes em BSSs diferentes não podem se comunicar.</a:t>
            </a:r>
          </a:p>
          <a:p>
            <a:pPr marL="73085" lvl="1" indent="0" rtl="0">
              <a:buNone/>
            </a:pPr>
            <a:r>
              <a:rPr lang="pt-BR" sz="1600" b="1">
                <a:solidFill>
                  <a:srgbClr val="000000"/>
                </a:solidFill>
              </a:rPr>
              <a:t>ESS (Extended Service Set – Conjunto de Serviços Estendidos)</a:t>
            </a:r>
          </a:p>
          <a:p>
            <a:pPr lvl="2" rtl="0">
              <a:lnSpc>
                <a:spcPct val="100000"/>
              </a:lnSpc>
              <a:spcBef>
                <a:spcPts val="300"/>
              </a:spcBef>
              <a:spcAft>
                <a:spcPts val="100"/>
              </a:spcAft>
            </a:pPr>
            <a:r>
              <a:rPr lang="pt-BR" sz="1400">
                <a:solidFill>
                  <a:srgbClr val="000000"/>
                </a:solidFill>
              </a:rPr>
              <a:t>A união de dois ou mais BSSs interconectados por um DS com fio.</a:t>
            </a:r>
          </a:p>
          <a:p>
            <a:pPr lvl="2" rtl="0">
              <a:lnSpc>
                <a:spcPct val="100000"/>
              </a:lnSpc>
              <a:spcBef>
                <a:spcPts val="300"/>
              </a:spcBef>
              <a:spcAft>
                <a:spcPts val="100"/>
              </a:spcAft>
            </a:pPr>
            <a:r>
              <a:rPr lang="pt-BR" sz="1400">
                <a:solidFill>
                  <a:srgbClr val="000000"/>
                </a:solidFill>
              </a:rPr>
              <a:t>Clientes em cada BSS podem se comunicar através do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WLAN</a:t>
            </a:r>
            <a:br>
              <a:rPr lang="en-US" dirty="0"/>
            </a:br>
            <a:r>
              <a:rPr lang="pt-BR" sz="2400"/>
              <a:t>Estrutura de quadro 802.11</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rtl="0">
              <a:buNone/>
            </a:pPr>
            <a:r>
              <a:rPr lang="pt-BR" sz="1800">
                <a:solidFill>
                  <a:srgbClr val="000000"/>
                </a:solidFill>
              </a:rPr>
              <a:t>O formato de quadro 802.11 é semelhante ao formato de quadro Ethernet, exceto pelo fato de conter mais campos.</a:t>
            </a: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WLAN</a:t>
            </a:r>
            <a:br>
              <a:rPr lang="en-US" dirty="0"/>
            </a:br>
            <a:r>
              <a:rPr lang="pt-BR" sz="240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rtl="0">
              <a:buNone/>
            </a:pPr>
            <a:r>
              <a:rPr lang="pt-BR" sz="1600">
                <a:solidFill>
                  <a:srgbClr val="000000"/>
                </a:solidFill>
              </a:rPr>
              <a:t>As WLANs são half-duplex e um cliente não pode "ouvir" enquanto está enviando, tornando impossível detectar uma colisão. </a:t>
            </a:r>
          </a:p>
          <a:p>
            <a:pPr marL="73085" lvl="1" indent="0" rtl="0">
              <a:buNone/>
            </a:pPr>
            <a:r>
              <a:rPr lang="pt-BR" sz="1600">
                <a:solidFill>
                  <a:srgbClr val="000000"/>
                </a:solidFill>
              </a:rPr>
              <a:t>As WLANs usam o acesso múltiplo com detecção de operadora com prevenção de colisão (CSMA / CA) como o método para determinar como e quando enviar dados na rede. Um cliente sem fio faz o seguinte:</a:t>
            </a:r>
          </a:p>
          <a:p>
            <a:pPr marL="415985" lvl="1" indent="-342900" rtl="0">
              <a:buFont typeface="+mj-lt"/>
              <a:buAutoNum type="arabicPeriod"/>
            </a:pPr>
            <a:r>
              <a:rPr lang="pt-BR" sz="1600">
                <a:solidFill>
                  <a:srgbClr val="000000"/>
                </a:solidFill>
              </a:rPr>
              <a:t>Ouve o canal para ver se ele está ocioso, o que significa que nenhum outro tráfego está atualmente no canal.</a:t>
            </a:r>
          </a:p>
          <a:p>
            <a:pPr marL="415985" lvl="1" indent="-342900" rtl="0">
              <a:buFont typeface="+mj-lt"/>
              <a:buAutoNum type="arabicPeriod"/>
            </a:pPr>
            <a:r>
              <a:rPr lang="pt-BR" sz="1600">
                <a:solidFill>
                  <a:srgbClr val="000000"/>
                </a:solidFill>
              </a:rPr>
              <a:t>Envia uma mensagem pronta para enviar (RTS) para o ponto de acesso para solicitar acesso dedicado à rede.</a:t>
            </a:r>
          </a:p>
          <a:p>
            <a:pPr marL="415985" lvl="1" indent="-342900" rtl="0">
              <a:buFont typeface="+mj-lt"/>
              <a:buAutoNum type="arabicPeriod"/>
            </a:pPr>
            <a:r>
              <a:rPr lang="pt-BR" sz="1600">
                <a:solidFill>
                  <a:srgbClr val="000000"/>
                </a:solidFill>
              </a:rPr>
              <a:t>Recebe uma mensagem clara para enviar (CTS) do ponto de acesso que concede acesso ao envio.</a:t>
            </a:r>
          </a:p>
          <a:p>
            <a:pPr marL="415985" lvl="1" indent="-342900" rtl="0">
              <a:buFont typeface="+mj-lt"/>
              <a:buAutoNum type="arabicPeriod"/>
            </a:pPr>
            <a:r>
              <a:rPr lang="pt-BR" sz="1600">
                <a:solidFill>
                  <a:srgbClr val="000000"/>
                </a:solidFill>
              </a:rPr>
              <a:t>Ele aguardará um período aleatório antes de reiniciar o processo, se o cliente sem fio não receber uma mensagem CTS.</a:t>
            </a:r>
          </a:p>
          <a:p>
            <a:pPr marL="415985" lvl="1" indent="-342900" rtl="0">
              <a:buFont typeface="+mj-lt"/>
              <a:buAutoNum type="arabicPeriod"/>
            </a:pPr>
            <a:r>
              <a:rPr lang="pt-BR" sz="1600">
                <a:solidFill>
                  <a:srgbClr val="000000"/>
                </a:solidFill>
              </a:rPr>
              <a:t>Transmite os dados.</a:t>
            </a:r>
          </a:p>
          <a:p>
            <a:pPr marL="415985" lvl="1" indent="-342900" rtl="0">
              <a:buFont typeface="+mj-lt"/>
              <a:buAutoNum type="arabicPeriod"/>
            </a:pPr>
            <a:r>
              <a:rPr lang="pt-BR" sz="1600">
                <a:solidFill>
                  <a:srgbClr val="000000"/>
                </a:solidFill>
              </a:rPr>
              <a:t>Reconhece todas as transmissões. Se um cliente sem fio não receber uma confirmação, ele assume uma colisão e reinicia o processo.</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Operações WLAN </a:t>
            </a:r>
            <a:br>
              <a:rPr lang="en-US" dirty="0"/>
            </a:br>
            <a:r>
              <a:rPr lang="pt-BR" sz="2400"/>
              <a:t>Associação de cliente sem fio e 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rtl="0">
              <a:buNone/>
            </a:pPr>
            <a:r>
              <a:rPr lang="pt-BR" sz="1800">
                <a:solidFill>
                  <a:srgbClr val="000000"/>
                </a:solidFill>
              </a:rPr>
              <a:t>Para que dispositivos sem fio se comuniquem em uma rede, devem primeiro associar-se com um AP ou um roteador sem fio.</a:t>
            </a:r>
          </a:p>
          <a:p>
            <a:pPr marL="73085" lvl="1" indent="0" rtl="0">
              <a:buNone/>
            </a:pPr>
            <a:r>
              <a:rPr lang="pt-BR" sz="1800">
                <a:solidFill>
                  <a:srgbClr val="000000"/>
                </a:solidFill>
              </a:rPr>
              <a:t>Os dispositivos sem fio concluem o seguinte processo de três estágios:</a:t>
            </a:r>
          </a:p>
          <a:p>
            <a:pPr marL="358835" lvl="1" indent="-285750" rtl="0"/>
            <a:r>
              <a:rPr lang="pt-BR" sz="1600">
                <a:solidFill>
                  <a:srgbClr val="000000"/>
                </a:solidFill>
              </a:rPr>
              <a:t>Descobrir novo AP sem fio.</a:t>
            </a:r>
          </a:p>
          <a:p>
            <a:pPr marL="358835" lvl="1" indent="-285750" rtl="0"/>
            <a:r>
              <a:rPr lang="pt-BR" sz="1600">
                <a:solidFill>
                  <a:srgbClr val="000000"/>
                </a:solidFill>
              </a:rPr>
              <a:t>Autenticar-se no ponto de acesso</a:t>
            </a:r>
          </a:p>
          <a:p>
            <a:pPr marL="358835" lvl="1" indent="-285750" rtl="0"/>
            <a:r>
              <a:rPr lang="pt-BR" sz="1600">
                <a:solidFill>
                  <a:srgbClr val="000000"/>
                </a:solidFill>
              </a:rPr>
              <a:t>Associar-se ao ponto de acesso</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Operações WLAN </a:t>
            </a:r>
            <a:br>
              <a:rPr lang="en-US" dirty="0"/>
            </a:br>
            <a:r>
              <a:rPr lang="pt-BR" sz="2400"/>
              <a:t>Associação de cliente sem fio e AP (Continuação)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rtl="0">
              <a:buNone/>
            </a:pPr>
            <a:r>
              <a:rPr lang="pt-BR" sz="1800">
                <a:solidFill>
                  <a:srgbClr val="000000"/>
                </a:solidFill>
              </a:rPr>
              <a:t>Para ter uma associação bem-sucedida, um cliente sem fio e um ponto de acesso devem concordar com parâmetros específicos.</a:t>
            </a:r>
          </a:p>
          <a:p>
            <a:pPr marL="358835" lvl="1" indent="-285750" rtl="0"/>
            <a:r>
              <a:rPr lang="pt-BR" sz="1600" b="1">
                <a:solidFill>
                  <a:srgbClr val="000000"/>
                </a:solidFill>
              </a:rPr>
              <a:t>SSID</a:t>
            </a:r>
            <a:r>
              <a:rPr lang="pt-BR" sz="1600">
                <a:solidFill>
                  <a:srgbClr val="000000"/>
                </a:solidFill>
              </a:rPr>
              <a:t> – O cliente precisa saber o nome da rede para conectar.</a:t>
            </a:r>
          </a:p>
          <a:p>
            <a:pPr marL="358835" lvl="1" indent="-285750" rtl="0"/>
            <a:r>
              <a:rPr lang="pt-BR" sz="1600" b="1">
                <a:solidFill>
                  <a:srgbClr val="000000"/>
                </a:solidFill>
              </a:rPr>
              <a:t>Senha</a:t>
            </a:r>
            <a:r>
              <a:rPr lang="pt-BR" sz="1600">
                <a:solidFill>
                  <a:srgbClr val="000000"/>
                </a:solidFill>
              </a:rPr>
              <a:t> – Isso é necessário para o cliente se autenticar no ponto de acesso.</a:t>
            </a:r>
          </a:p>
          <a:p>
            <a:pPr marL="358835" lvl="1" indent="-285750" rtl="0"/>
            <a:r>
              <a:rPr lang="pt-BR" sz="1600" b="1">
                <a:solidFill>
                  <a:srgbClr val="000000"/>
                </a:solidFill>
              </a:rPr>
              <a:t>Modo de rede</a:t>
            </a:r>
            <a:r>
              <a:rPr lang="pt-BR" sz="1600">
                <a:solidFill>
                  <a:srgbClr val="000000"/>
                </a:solidFill>
              </a:rPr>
              <a:t>– O padrão 802.11 em uso.</a:t>
            </a:r>
          </a:p>
          <a:p>
            <a:pPr marL="358835" lvl="1" indent="-285750" rtl="0"/>
            <a:r>
              <a:rPr lang="pt-BR" sz="1600" b="1">
                <a:solidFill>
                  <a:srgbClr val="000000"/>
                </a:solidFill>
              </a:rPr>
              <a:t>Modo de segurança </a:t>
            </a:r>
            <a:r>
              <a:rPr lang="pt-BR" sz="1600">
                <a:solidFill>
                  <a:srgbClr val="000000"/>
                </a:solidFill>
              </a:rPr>
              <a:t>– As configurações dos parâmetros de segurança, ou seja, WEP, WPA ou WPA2.</a:t>
            </a:r>
          </a:p>
          <a:p>
            <a:pPr marL="358835" lvl="1" indent="-285750" rtl="0"/>
            <a:r>
              <a:rPr lang="pt-BR" sz="1600" b="1">
                <a:solidFill>
                  <a:srgbClr val="000000"/>
                </a:solidFill>
              </a:rPr>
              <a:t>Configurações do canal</a:t>
            </a:r>
            <a:r>
              <a:rPr lang="pt-BR" sz="1600">
                <a:solidFill>
                  <a:srgbClr val="000000"/>
                </a:solidFill>
              </a:rPr>
              <a:t>– As faixas de frequência em uso.</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Operações WLAN</a:t>
            </a:r>
            <a:br>
              <a:rPr lang="en-US" dirty="0"/>
            </a:br>
            <a:r>
              <a:rPr lang="pt-BR" sz="2400"/>
              <a:t>Modo de descoberta passiva e ativa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rtl="0"/>
            <a:r>
              <a:rPr lang="pt-BR" sz="1600">
                <a:solidFill>
                  <a:srgbClr val="000000"/>
                </a:solidFill>
              </a:rPr>
              <a:t>Os clientes sem fio se conectam ao ponto de acesso usando um processo de verificação ativo ou passivo. </a:t>
            </a:r>
          </a:p>
          <a:p>
            <a:pPr marL="415985" lvl="1" indent="-342900" rtl="0">
              <a:buFont typeface="Arial" panose="020B0604020202020204" pitchFamily="34" charset="0"/>
              <a:buChar char="•"/>
            </a:pPr>
            <a:r>
              <a:rPr lang="pt-BR" sz="1600" b="1">
                <a:solidFill>
                  <a:srgbClr val="000000"/>
                </a:solidFill>
              </a:rPr>
              <a:t>Modo passivo</a:t>
            </a:r>
            <a:r>
              <a:rPr lang="pt-BR" sz="1600">
                <a:solidFill>
                  <a:srgbClr val="000000"/>
                </a:solidFill>
              </a:rPr>
              <a:t>– A AP anuncia abertamente seu serviço enviando periodicamente quadros de beacon de transmissão contendo o SSID, os padrões suportados e as configurações de segurança.</a:t>
            </a:r>
          </a:p>
          <a:p>
            <a:pPr marL="415985" lvl="1" indent="-342900" rtl="0">
              <a:buFont typeface="Arial" panose="020B0604020202020204" pitchFamily="34" charset="0"/>
              <a:buChar char="•"/>
            </a:pPr>
            <a:r>
              <a:rPr lang="pt-BR" sz="1600" b="1">
                <a:solidFill>
                  <a:srgbClr val="000000"/>
                </a:solidFill>
              </a:rPr>
              <a:t>Modo Ativo </a:t>
            </a:r>
            <a:r>
              <a:rPr lang="pt-BR" sz="1600">
                <a:solidFill>
                  <a:srgbClr val="000000"/>
                </a:solidFill>
              </a:rPr>
              <a:t>–Os clientes sem fio devem saber o nome do SSID. Um cliente sem fio inicia o processo, fazendo a transmissão de um quadro de solicitação de sondagem em vários canais.</a:t>
            </a:r>
            <a:r>
              <a:rPr lang="pt-BR" sz="1600" b="1">
                <a:solidFill>
                  <a:srgbClr val="000000"/>
                </a:solidFill>
              </a:rPr>
              <a:t>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pPr rtl="0"/>
            <a:r>
              <a:rPr lang="pt-BR" sz="1400" b="1">
                <a:solidFill>
                  <a:srgbClr val="000000"/>
                </a:solidFill>
                <a:latin typeface="CiscoSans"/>
              </a:rPr>
              <a:t>Modo passivo</a:t>
            </a: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pPr rtl="0"/>
            <a:r>
              <a:rPr lang="pt-BR" sz="1400" b="1">
                <a:solidFill>
                  <a:srgbClr val="000000"/>
                </a:solidFill>
                <a:latin typeface="CiscoSans"/>
              </a:rPr>
              <a:t>Modo ativo</a:t>
            </a: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12.4 - Operação de CAPWAP</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Operações CAPWAP</a:t>
            </a:r>
            <a:br>
              <a:rPr lang="en-US" dirty="0"/>
            </a:br>
            <a:r>
              <a:rPr lang="pt-BR" sz="2400"/>
              <a:t>Vídeo–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pt-BR" sz="1800">
                <a:solidFill>
                  <a:srgbClr val="000000"/>
                </a:solidFill>
              </a:rPr>
              <a:t>Este vídeo aborda o seguinte: </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Funcionalidade Controle e Provisionamentode pontos de acesso sem fio (CAPWAP).</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Arquitetura de controle de acesso à mídia dividida (MAC)</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Criptografia DTLS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pt-BR"/>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pt-BR"/>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pt-BR" sz="1400" b="1" i="0" u="none" strike="noStrike">
                          <a:solidFill>
                            <a:schemeClr val="bg1"/>
                          </a:solidFill>
                          <a:effectLst/>
                          <a:latin typeface="+mn-lt"/>
                        </a:rPr>
                        <a:t>Feature</a:t>
                      </a:r>
                    </a:p>
                  </a:txBody>
                  <a:tcPr marL="9525" marR="9525" marT="9525" marB="0" anchor="b"/>
                </a:tc>
                <a:tc>
                  <a:txBody>
                    <a:bodyPr/>
                    <a:lstStyle/>
                    <a:p>
                      <a:pPr rtl="0"/>
                      <a:r>
                        <a:rPr lang="pt-BR"/>
                        <a:t>Description</a:t>
                      </a:r>
                    </a:p>
                  </a:txBody>
                  <a:tcPr/>
                </a:tc>
                <a:extLst>
                  <a:ext uri="{0D108BD9-81ED-4DB2-BD59-A6C34878D82A}">
                    <a16:rowId xmlns:a16="http://schemas.microsoft.com/office/drawing/2014/main" val="3768427975"/>
                  </a:ext>
                </a:extLst>
              </a:tr>
              <a:tr h="265091">
                <a:tc>
                  <a:txBody>
                    <a:bodyPr/>
                    <a:lstStyle/>
                    <a:p>
                      <a:pPr algn="l" rtl="0" fontAlgn="b"/>
                      <a:r>
                        <a:rPr lang="pt-BR" sz="1400" b="0" i="0" u="none" strike="noStrike">
                          <a:solidFill>
                            <a:srgbClr val="000000"/>
                          </a:solidFill>
                          <a:effectLst/>
                          <a:latin typeface="+mn-lt"/>
                        </a:rPr>
                        <a:t>Hands-On Labs</a:t>
                      </a:r>
                    </a:p>
                  </a:txBody>
                  <a:tcPr marL="9525" marR="9525" marT="9525" marB="0" anchor="b"/>
                </a:tc>
                <a:tc>
                  <a:txBody>
                    <a:bodyPr/>
                    <a:lstStyle/>
                    <a:p>
                      <a:pPr rtl="0"/>
                      <a:r>
                        <a:rPr lang="pt-BR"/>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rtl="0" fontAlgn="b"/>
                      <a:r>
                        <a:rPr lang="pt-BR" sz="1400" b="0" i="0" u="none" strike="noStrike">
                          <a:solidFill>
                            <a:srgbClr val="000000"/>
                          </a:solidFill>
                          <a:effectLst/>
                          <a:latin typeface="+mn-lt"/>
                        </a:rPr>
                        <a:t>Module Quizzes</a:t>
                      </a:r>
                    </a:p>
                  </a:txBody>
                  <a:tcPr marL="9525" marR="9525" marT="9525" marB="0" anchor="b"/>
                </a:tc>
                <a:tc>
                  <a:txBody>
                    <a:bodyPr/>
                    <a:lstStyle/>
                    <a:p>
                      <a:pPr rtl="0"/>
                      <a:r>
                        <a:rPr lang="pt-BR"/>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rtl="0" fontAlgn="b"/>
                      <a:r>
                        <a:rPr lang="pt-BR" sz="1400" b="0" i="0" u="none" strike="noStrike">
                          <a:solidFill>
                            <a:srgbClr val="000000"/>
                          </a:solidFill>
                          <a:effectLst/>
                          <a:latin typeface="+mn-lt"/>
                        </a:rPr>
                        <a:t>Module Summary</a:t>
                      </a:r>
                    </a:p>
                  </a:txBody>
                  <a:tcPr marL="9525" marR="9525" marT="9525" marB="0" anchor="b"/>
                </a:tc>
                <a:tc>
                  <a:txBody>
                    <a:bodyPr/>
                    <a:lstStyle/>
                    <a:p>
                      <a:pPr rtl="0"/>
                      <a:r>
                        <a:rPr lang="pt-BR"/>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CAPWAP </a:t>
            </a:r>
            <a:br>
              <a:rPr lang="en-US" dirty="0"/>
            </a:br>
            <a:r>
              <a:rPr lang="pt-BR" sz="2400"/>
              <a:t>Introdução a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500">
                <a:solidFill>
                  <a:srgbClr val="000000"/>
                </a:solidFill>
              </a:rPr>
              <a:t>CAPWAP é um protocolo padrão IEEE que permite que um WLC gerencie vários APs e WLANs.</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Baseado no LWAPP, mas adiciona segurança adicional com o Camada de Segurança do Transporte do Datagrama (DTLS - Datagram Transport Layer Security).</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Encapsula e encaminha o tráfego do cliente WLAN entre um AP e um WLC sobre túneis usando as portas UDP 5246 e 5247.</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Opera sobre IPv4 e IPv6. O IPv4 usa o protocolo IP 17 e o IPv6 usa o protocolo IP 136.</a:t>
            </a: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CAPWAP</a:t>
            </a:r>
            <a:br>
              <a:rPr lang="en-US" dirty="0"/>
            </a:br>
            <a:r>
              <a:rPr lang="pt-BR" sz="2400"/>
              <a:t>Arquitetura MAC de divisão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rtl="0" fontAlgn="base">
              <a:spcBef>
                <a:spcPts val="600"/>
              </a:spcBef>
              <a:spcAft>
                <a:spcPts val="600"/>
              </a:spcAft>
              <a:buClr>
                <a:schemeClr val="tx2"/>
              </a:buClr>
              <a:buSzPct val="90000"/>
            </a:pPr>
            <a:r>
              <a:rPr lang="pt-BR" sz="1600">
                <a:solidFill>
                  <a:srgbClr val="000000"/>
                </a:solidFill>
              </a:rPr>
              <a:t>O conceito de MAC de divisão CAPWAP executa todas as funções normalmente executadas por pontos de acesso individuais e as distribui entre dois componentes funcionais:</a:t>
            </a:r>
          </a:p>
          <a:p>
            <a:pPr lvl="1" rtl="0">
              <a:lnSpc>
                <a:spcPct val="100000"/>
              </a:lnSpc>
              <a:spcBef>
                <a:spcPts val="300"/>
              </a:spcBef>
              <a:spcAft>
                <a:spcPts val="300"/>
              </a:spcAft>
              <a:buSzPct val="90000"/>
            </a:pPr>
            <a:r>
              <a:rPr lang="pt-BR" sz="1600">
                <a:solidFill>
                  <a:srgbClr val="000000"/>
                </a:solidFill>
              </a:rPr>
              <a:t>Funções de MAC de pontos de acesso</a:t>
            </a:r>
          </a:p>
          <a:p>
            <a:pPr lvl="1" rtl="0">
              <a:lnSpc>
                <a:spcPct val="100000"/>
              </a:lnSpc>
              <a:spcBef>
                <a:spcPts val="300"/>
              </a:spcBef>
              <a:spcAft>
                <a:spcPts val="300"/>
              </a:spcAft>
              <a:buSzPct val="90000"/>
            </a:pPr>
            <a:r>
              <a:rPr lang="pt-BR" sz="1600">
                <a:solidFill>
                  <a:srgbClr val="000000"/>
                </a:solidFill>
              </a:rPr>
              <a:t>Funções de MAC de WLC</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4050976104"/>
              </p:ext>
            </p:extLst>
          </p:nvPr>
        </p:nvGraphicFramePr>
        <p:xfrm>
          <a:off x="4572000" y="736118"/>
          <a:ext cx="3971924" cy="408432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pPr rtl="0"/>
                      <a:r>
                        <a:rPr lang="pt-BR" sz="1400"/>
                        <a:t>Funções de MAC de pontos de acesso</a:t>
                      </a:r>
                    </a:p>
                  </a:txBody>
                  <a:tcPr/>
                </a:tc>
                <a:tc>
                  <a:txBody>
                    <a:bodyPr/>
                    <a:lstStyle/>
                    <a:p>
                      <a:pPr rtl="0"/>
                      <a:r>
                        <a:rPr lang="pt-BR" sz="1400"/>
                        <a:t>Funções de MAC de WLC</a:t>
                      </a:r>
                    </a:p>
                  </a:txBody>
                  <a:tcPr/>
                </a:tc>
                <a:extLst>
                  <a:ext uri="{0D108BD9-81ED-4DB2-BD59-A6C34878D82A}">
                    <a16:rowId xmlns:a16="http://schemas.microsoft.com/office/drawing/2014/main" val="2583676789"/>
                  </a:ext>
                </a:extLst>
              </a:tr>
              <a:tr h="0">
                <a:tc>
                  <a:txBody>
                    <a:bodyPr/>
                    <a:lstStyle/>
                    <a:p>
                      <a:pPr rtl="0"/>
                      <a:r>
                        <a:rPr lang="pt-BR" sz="1400">
                          <a:solidFill>
                            <a:srgbClr val="000000"/>
                          </a:solidFill>
                        </a:rPr>
                        <a:t>Respostas de beacons e de sondas</a:t>
                      </a:r>
                    </a:p>
                  </a:txBody>
                  <a:tcPr/>
                </a:tc>
                <a:tc>
                  <a:txBody>
                    <a:bodyPr/>
                    <a:lstStyle/>
                    <a:p>
                      <a:pPr rtl="0"/>
                      <a:r>
                        <a:rPr lang="pt-BR" sz="1400">
                          <a:solidFill>
                            <a:srgbClr val="000000"/>
                          </a:solidFill>
                        </a:rPr>
                        <a:t>Autenticação</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Reconhecimentos e retransmissões de pacotes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Associação e re-associação de clientes de roaming</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Enfileiramento de quadros e priorização de pacotes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Conversão de quadros para outros protocolos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Criptografia e descriptografia de dados da camada MAC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400">
                          <a:solidFill>
                            <a:srgbClr val="000000"/>
                          </a:solidFill>
                        </a:rPr>
                        <a:t>Terminação do tráfego 802.11 em uma interface com fio</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CAPWAP </a:t>
            </a:r>
            <a:br>
              <a:rPr lang="en-US" dirty="0"/>
            </a:br>
            <a:r>
              <a:rPr lang="pt-BR" sz="2400"/>
              <a:t>Criptografia DTLS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DTLS é um protocolo que fornece segurança entre o ponto de acesso e o WLC.</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É ativado por padrão para proteger o canal de controle CAPWAP e criptografar todo o gerenciamento e controle de tráfego entre o AP e o WLC.</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pt-BR" sz="1600">
                <a:solidFill>
                  <a:srgbClr val="000000"/>
                </a:solidFill>
              </a:rPr>
              <a:t>A criptografia de dados é desativada por padrão e requer que uma licença DTLS seja instalada no WLC antes de poder ser ativada no AP.A criptografia de dados é desativada por padrão e requer que uma licença DTLS seja instalada no WLC antes de poder ser ativada no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Operação CAPWAP </a:t>
            </a:r>
            <a:br>
              <a:rPr lang="en-US" dirty="0"/>
            </a:br>
            <a:r>
              <a:rPr lang="pt-BR" sz="240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rtl="0" fontAlgn="base">
              <a:spcBef>
                <a:spcPts val="600"/>
              </a:spcBef>
              <a:spcAft>
                <a:spcPts val="600"/>
              </a:spcAft>
              <a:buClr>
                <a:schemeClr val="tx2"/>
              </a:buClr>
              <a:buSzPct val="90000"/>
            </a:pPr>
            <a:r>
              <a:rPr lang="pt-BR" sz="1600">
                <a:solidFill>
                  <a:srgbClr val="000000"/>
                </a:solidFill>
              </a:rPr>
              <a:t>O FlexConnect permite a configuração e o controle de Aps através de um link WAN.</a:t>
            </a:r>
          </a:p>
          <a:p>
            <a:pPr marL="0" indent="0" algn="l" defTabSz="684213" rtl="0" fontAlgn="base">
              <a:spcBef>
                <a:spcPts val="600"/>
              </a:spcBef>
              <a:spcAft>
                <a:spcPts val="600"/>
              </a:spcAft>
              <a:buClr>
                <a:schemeClr val="tx2"/>
              </a:buClr>
              <a:buSzPct val="90000"/>
            </a:pPr>
            <a:r>
              <a:rPr lang="pt-BR" sz="1600">
                <a:solidFill>
                  <a:srgbClr val="000000"/>
                </a:solidFill>
              </a:rPr>
              <a:t>Existem dois modos de operação para o ponto de acesso FlexConnect</a:t>
            </a:r>
          </a:p>
          <a:p>
            <a:pPr lvl="2" algn="thaiDist" rtl="0">
              <a:lnSpc>
                <a:spcPct val="85000"/>
              </a:lnSpc>
              <a:spcBef>
                <a:spcPct val="30000"/>
              </a:spcBef>
              <a:spcAft>
                <a:spcPts val="300"/>
              </a:spcAft>
              <a:buSzPct val="90000"/>
            </a:pPr>
            <a:r>
              <a:rPr lang="pt-BR" sz="1500" b="1">
                <a:solidFill>
                  <a:srgbClr val="000000"/>
                </a:solidFill>
              </a:rPr>
              <a:t>Modo conectado</a:t>
            </a:r>
            <a:r>
              <a:rPr lang="pt-BR" sz="1500">
                <a:solidFill>
                  <a:srgbClr val="000000"/>
                </a:solidFill>
              </a:rPr>
              <a:t>– O WLC é alcançável. O FlexConnect AP tem conectividade CAPWAP com o WLC através do túnel CAPWAP. O WLC executa todas as funções CAPWAP.</a:t>
            </a:r>
          </a:p>
          <a:p>
            <a:pPr lvl="2" algn="thaiDist" rtl="0">
              <a:lnSpc>
                <a:spcPct val="85000"/>
              </a:lnSpc>
              <a:spcBef>
                <a:spcPct val="30000"/>
              </a:spcBef>
              <a:spcAft>
                <a:spcPts val="300"/>
              </a:spcAft>
              <a:buSzPct val="90000"/>
            </a:pPr>
            <a:r>
              <a:rPr lang="pt-BR" sz="1500" b="1">
                <a:solidFill>
                  <a:srgbClr val="000000"/>
                </a:solidFill>
              </a:rPr>
              <a:t>Modo autônomo </a:t>
            </a:r>
            <a:r>
              <a:rPr lang="pt-BR" sz="1500">
                <a:solidFill>
                  <a:srgbClr val="000000"/>
                </a:solidFill>
              </a:rPr>
              <a:t>– O WLC está inacessível. O FlexConnect perdeu ou falhou ao estabelecer a conectividade CAPWAP com seu WLC. Um ponto de acesso FlexConnect pode assumir algumas das funções WLC, como alternar o tráfego de dados do cliente localmente e executar a autenticação do cliente localmente.</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12.5 Gestão de canais</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Gestão de canais</a:t>
            </a:r>
            <a:br>
              <a:rPr lang="en-US" dirty="0"/>
            </a:br>
            <a:r>
              <a:rPr lang="pt-BR" sz="2400"/>
              <a:t>Saturação do canal de frequência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rtl="0" fontAlgn="base">
              <a:spcBef>
                <a:spcPct val="30000"/>
              </a:spcBef>
              <a:spcAft>
                <a:spcPts val="600"/>
              </a:spcAft>
              <a:buClr>
                <a:schemeClr val="tx2"/>
              </a:buClr>
              <a:buSzPct val="90000"/>
            </a:pPr>
            <a:r>
              <a:rPr lang="pt-BR" sz="1600">
                <a:solidFill>
                  <a:srgbClr val="000000"/>
                </a:solidFill>
              </a:rPr>
              <a:t>Se a demanda por um canal sem fio específico for muito alta, o canal poderá ficar saturado, degradando a qualidade da comunicação.</a:t>
            </a:r>
          </a:p>
          <a:p>
            <a:pPr marL="0" indent="0" algn="l" defTabSz="684213" rtl="0" fontAlgn="base">
              <a:spcBef>
                <a:spcPct val="30000"/>
              </a:spcBef>
              <a:spcAft>
                <a:spcPts val="600"/>
              </a:spcAft>
              <a:buClr>
                <a:schemeClr val="tx2"/>
              </a:buClr>
              <a:buSzPct val="90000"/>
            </a:pPr>
            <a:r>
              <a:rPr lang="pt-BR" sz="1600">
                <a:solidFill>
                  <a:srgbClr val="000000"/>
                </a:solidFill>
              </a:rPr>
              <a:t>A saturação do canal pode ser atenuada usando técnicas que usam os canais com mais eficiência.</a:t>
            </a:r>
          </a:p>
          <a:p>
            <a:pPr marL="169863" lvl="1" indent="-169863" rtl="0">
              <a:lnSpc>
                <a:spcPct val="85000"/>
              </a:lnSpc>
              <a:spcBef>
                <a:spcPct val="30000"/>
              </a:spcBef>
              <a:spcAft>
                <a:spcPts val="600"/>
              </a:spcAft>
              <a:buSzPct val="90000"/>
              <a:buFont typeface="Arial" panose="020B0604020202020204" pitchFamily="34" charset="0"/>
              <a:buChar char="•"/>
            </a:pPr>
            <a:r>
              <a:rPr lang="pt-BR" sz="1600" b="1">
                <a:solidFill>
                  <a:srgbClr val="000000"/>
                </a:solidFill>
              </a:rPr>
              <a:t>Direct-Sequence Spread Spectrum (DSSS) </a:t>
            </a:r>
            <a:r>
              <a:rPr lang="pt-BR" sz="1600">
                <a:solidFill>
                  <a:srgbClr val="000000"/>
                </a:solidFill>
              </a:rPr>
              <a:t>- Uma técnica de modulação projetada para espalhar um sinal por uma banda de frequência maior. O DSSS é usado pelos dispositivos 802.11b para evitar interferência de outros dispositivos usando a mesma frequência de 2,4 GHz.</a:t>
            </a:r>
          </a:p>
          <a:p>
            <a:pPr marL="169863" lvl="1" indent="-169863" rtl="0">
              <a:lnSpc>
                <a:spcPct val="85000"/>
              </a:lnSpc>
              <a:spcBef>
                <a:spcPct val="30000"/>
              </a:spcBef>
              <a:spcAft>
                <a:spcPts val="600"/>
              </a:spcAft>
              <a:buSzPct val="90000"/>
              <a:buFont typeface="Arial" panose="020B0604020202020204" pitchFamily="34" charset="0"/>
              <a:buChar char="•"/>
            </a:pPr>
            <a:r>
              <a:rPr lang="pt-BR" sz="1600" b="1">
                <a:solidFill>
                  <a:srgbClr val="000000"/>
                </a:solidFill>
              </a:rPr>
              <a:t>Frequency-Hopping Spread Spectrum (FHSS) </a:t>
            </a:r>
            <a:r>
              <a:rPr lang="pt-BR" sz="1600">
                <a:solidFill>
                  <a:srgbClr val="000000"/>
                </a:solidFill>
              </a:rPr>
              <a:t>- Transmite sinais de rádio alternando rapidamente um sinal de portadora entre muitos canais de frequência. O remetente e o destinatário devem estar sincronizados para "saber" para qual canal ir. Usado pelo padrão 802.11 original.</a:t>
            </a:r>
          </a:p>
          <a:p>
            <a:pPr marL="169863" lvl="1" indent="-169863" rtl="0">
              <a:lnSpc>
                <a:spcPct val="85000"/>
              </a:lnSpc>
              <a:spcBef>
                <a:spcPct val="30000"/>
              </a:spcBef>
              <a:spcAft>
                <a:spcPts val="600"/>
              </a:spcAft>
              <a:buSzPct val="90000"/>
              <a:buFont typeface="Arial" panose="020B0604020202020204" pitchFamily="34" charset="0"/>
              <a:buChar char="•"/>
            </a:pPr>
            <a:r>
              <a:rPr lang="pt-BR" sz="1600" b="1">
                <a:solidFill>
                  <a:srgbClr val="000000"/>
                </a:solidFill>
              </a:rPr>
              <a:t>Orthogonal Frequency-Division Multiplexing (OFDM) </a:t>
            </a:r>
            <a:r>
              <a:rPr lang="pt-BR" sz="1600">
                <a:solidFill>
                  <a:srgbClr val="000000"/>
                </a:solidFill>
              </a:rPr>
              <a:t>- Um </a:t>
            </a:r>
            <a:r>
              <a:rPr lang="pt-BR" sz="1600"/>
              <a:t> </a:t>
            </a:r>
            <a:r>
              <a:rPr lang="pt-BR" sz="1600">
                <a:solidFill>
                  <a:srgbClr val="000000"/>
                </a:solidFill>
              </a:rPr>
              <a:t>subconjunto de multiplexação por divisão de frequência em que um único canal usa vários subcanais em frequências adjacentes. A OFDM é usada por vários sistemas de comunicação, incluindo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Gestão de canais</a:t>
            </a:r>
            <a:br>
              <a:rPr lang="en-US" dirty="0"/>
            </a:br>
            <a:r>
              <a:rPr lang="pt-BR" sz="2400"/>
              <a:t>Seleção de canal</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500">
                <a:solidFill>
                  <a:srgbClr val="000000"/>
                </a:solidFill>
              </a:rPr>
              <a:t>A banda 2.4Ghz é subdividida em múltiplos canais, cada canal possui largura de banda de 22 MHz e é separado do próximo canal por 5 MHz.</a:t>
            </a:r>
          </a:p>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500">
                <a:solidFill>
                  <a:srgbClr val="000000"/>
                </a:solidFill>
              </a:rPr>
              <a:t>Uma prática recomendada para 802.11b/g/n para WLANs que exigem vários pontos de acesso é usar canais não sobrepostos como os canais 1,6 e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Gestão de canais</a:t>
            </a:r>
            <a:br>
              <a:rPr lang="en-US" dirty="0"/>
            </a:br>
            <a:r>
              <a:rPr lang="pt-BR" sz="2400"/>
              <a:t>Seleção de canal</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Para os padrões de 5GHz 802.11a / n / ac, existem 24 canais. Cada canal é separado do próximo canal por 20 MHz.</a:t>
            </a:r>
          </a:p>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500">
                <a:solidFill>
                  <a:srgbClr val="000000"/>
                </a:solidFill>
              </a:rPr>
              <a:t>Os canais não sobrepostos são 36, 48 e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Gestão de canais</a:t>
            </a:r>
            <a:br>
              <a:rPr lang="en-US" dirty="0"/>
            </a:br>
            <a:r>
              <a:rPr lang="pt-BR" sz="2400"/>
              <a:t>Planejar uma implantação de WLAN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O número de usuários suportados por uma WLAN depende do seguinte:</a:t>
            </a:r>
          </a:p>
          <a:p>
            <a:pPr lvl="2" rtl="0">
              <a:lnSpc>
                <a:spcPct val="85000"/>
              </a:lnSpc>
              <a:spcBef>
                <a:spcPct val="30000"/>
              </a:spcBef>
              <a:spcAft>
                <a:spcPts val="300"/>
              </a:spcAft>
              <a:buSzPct val="90000"/>
            </a:pPr>
            <a:r>
              <a:rPr lang="pt-BR" sz="1600">
                <a:solidFill>
                  <a:srgbClr val="000000"/>
                </a:solidFill>
              </a:rPr>
              <a:t>O layout geográfico da instalação</a:t>
            </a:r>
          </a:p>
          <a:p>
            <a:pPr lvl="2" rtl="0">
              <a:lnSpc>
                <a:spcPct val="85000"/>
              </a:lnSpc>
              <a:spcBef>
                <a:spcPct val="30000"/>
              </a:spcBef>
              <a:spcAft>
                <a:spcPts val="300"/>
              </a:spcAft>
              <a:buSzPct val="90000"/>
            </a:pPr>
            <a:r>
              <a:rPr lang="pt-BR" sz="1600">
                <a:solidFill>
                  <a:srgbClr val="000000"/>
                </a:solidFill>
              </a:rPr>
              <a:t>O número de dispositivos que podem caber em um espaço</a:t>
            </a:r>
          </a:p>
          <a:p>
            <a:pPr lvl="2" rtl="0">
              <a:lnSpc>
                <a:spcPct val="85000"/>
              </a:lnSpc>
              <a:spcBef>
                <a:spcPct val="30000"/>
              </a:spcBef>
              <a:spcAft>
                <a:spcPts val="300"/>
              </a:spcAft>
              <a:buSzPct val="90000"/>
            </a:pPr>
            <a:r>
              <a:rPr lang="pt-BR" sz="1600">
                <a:solidFill>
                  <a:srgbClr val="000000"/>
                </a:solidFill>
              </a:rPr>
              <a:t>As taxas de dados que os usuários esperam</a:t>
            </a:r>
          </a:p>
          <a:p>
            <a:pPr lvl="2" rtl="0">
              <a:lnSpc>
                <a:spcPct val="85000"/>
              </a:lnSpc>
              <a:spcBef>
                <a:spcPct val="30000"/>
              </a:spcBef>
              <a:spcAft>
                <a:spcPts val="300"/>
              </a:spcAft>
              <a:buSzPct val="90000"/>
            </a:pPr>
            <a:r>
              <a:rPr lang="pt-BR" sz="1600">
                <a:solidFill>
                  <a:srgbClr val="000000"/>
                </a:solidFill>
              </a:rPr>
              <a:t>O uso de canais não sobrepostos por vários APs e configurações de potência de transmissão</a:t>
            </a:r>
          </a:p>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Ao planejar a localização dos pontos de acesso, a área de cobertura circular aproximada é importante.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12.6 Ameaças de WLAN</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pt-BR"/>
              <a:t>Check Your Understanding</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pt-BR"/>
              <a:t>Check Your Understanding activities are designed to let students quickly determine if they understand the content and can proceed, or if they need to review. </a:t>
            </a:r>
          </a:p>
          <a:p>
            <a:pPr rtl="0">
              <a:spcBef>
                <a:spcPct val="30000"/>
              </a:spcBef>
              <a:buFont typeface="Arial" panose="020B0604020202020204" pitchFamily="34" charset="0"/>
              <a:buChar char="•"/>
            </a:pPr>
            <a:r>
              <a:rPr lang="pt-BR"/>
              <a:t>Check Your Understanding activities </a:t>
            </a:r>
            <a:r>
              <a:rPr lang="pt-BR" b="1" i="1"/>
              <a:t>do not </a:t>
            </a:r>
            <a:r>
              <a:rPr lang="pt-BR"/>
              <a:t>affect student grades.</a:t>
            </a:r>
          </a:p>
          <a:p>
            <a:pPr rtl="0">
              <a:spcBef>
                <a:spcPct val="30000"/>
              </a:spcBef>
              <a:buFont typeface="Arial" panose="020B0604020202020204" pitchFamily="34" charset="0"/>
              <a:buChar char="•"/>
            </a:pPr>
            <a:r>
              <a:rPr lang="pt-BR"/>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Ameças de WLAN</a:t>
            </a:r>
            <a:br>
              <a:rPr lang="en-US" dirty="0"/>
            </a:br>
            <a:r>
              <a:rPr lang="pt-BR" sz="2400"/>
              <a:t>Vídeo - Ameaças à WLAN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pt-BR" sz="1800">
                <a:solidFill>
                  <a:srgbClr val="000000"/>
                </a:solidFill>
              </a:rPr>
              <a:t>Este vídeo aborda o seguinte: </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Interceptação de Dados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Invasores Sem Fio</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Negação de Serviço (DoS)</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APs Invasores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Ameaças à WLAN </a:t>
            </a:r>
            <a:br>
              <a:rPr lang="en-US" dirty="0"/>
            </a:br>
            <a:r>
              <a:rPr lang="pt-BR" sz="2400"/>
              <a:t>Visão geral da segurança sem fio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Uma WLAN fica aberta para qualquer pessoa dentro do alcance de um AP e as devidas credenciais a serem associadas a ela.</a:t>
            </a:r>
          </a:p>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Os ataques podem ser gerados por pessoas de fora, colaboradores insatisfeitos e mesmo por funcionários de forma não intencional. As redes sem fio são especificamente suscetíveis a várias ameaças, incluindo: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Interceptação de dados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Invasores sem fio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Negação de Serviço (DoS)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APs Invasores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Ameaças à WLAN</a:t>
            </a:r>
            <a:br>
              <a:rPr lang="en-US" dirty="0"/>
            </a:br>
            <a:r>
              <a:rPr lang="pt-BR" sz="2400"/>
              <a:t>Ataques de Negação de Serviço (DoS)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Os ataques de DoS sem fio podem ser o resultado de:</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Dispositivos configurados incorretamente</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Um usuário mal intencionado interferindo intencionalmente na comunicação sem fio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Interferência Acidental</a:t>
            </a:r>
          </a:p>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Para minimizar o risco de um ataque de DoS devido a dispositivos mal configurados e ataques mal-intencionados, fortaleça todos os dispositivos, mantenha as senhas seguras, crie backups e assegure-se de que todas as mudanças de configuração sejam feitas fora do horário de expediente.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Ameaças à WLAN</a:t>
            </a:r>
            <a:br>
              <a:rPr lang="en-US" dirty="0"/>
            </a:br>
            <a:r>
              <a:rPr lang="pt-BR" sz="2400"/>
              <a:t>Pontos de acesso não autorizados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Um ponto de acesso não autorizado é um ponto de acesso ou roteador sem fio que foi conectado a uma rede corporativa sem autorização explícita e contra a política corporativa.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Uma vez conectado, o ponto de acesso não autorizado pode ser usado por um invasor para capturar endereços MAC, capturar pacotes de dados, obter acesso a recursos de rede ou iniciar um ataque intermediário.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Um hotspot de rede pessoal também pode ser usado como um ponto de acesso não autorizado. Por exemplo, um usuário com acesso seguro à rede ativa seu host Windows autorizado para tornar-se um AP Wi-Fi.</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Para impedir a instalação de pontos de acesso não autorizados, as organizações devem configurar WLCs com políticas de pontos de acesso não autorizados e usar o software de monitoramento para monitorar ativamente o espectro de rádio para pontos de acesso não autorizados.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Ameaças à WLAN</a:t>
            </a:r>
            <a:br>
              <a:rPr lang="en-US" dirty="0"/>
            </a:br>
            <a:r>
              <a:rPr lang="pt-BR" sz="2400"/>
              <a:t>Ataque Man-in-the-Middle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pt-BR" sz="1800">
                <a:solidFill>
                  <a:srgbClr val="000000"/>
                </a:solidFill>
              </a:rPr>
              <a:t>Em um ataque man-in-the-middle (MITM), o hacker é posicionado entre duas entidades legítimas para ler ou modificar os dados que passam entre as duas partes. Um ataque popular a redes sem fio por um MITM é chamado ataque “AP gêmeo perverso (evil twin)”, no qual um invasor introduz um AP falso e o configura com o mesmo SSID usada pelo AP legítimo.</a:t>
            </a:r>
          </a:p>
          <a:p>
            <a:pPr marL="0" indent="0" algn="l" defTabSz="684213" rtl="0" fontAlgn="base">
              <a:lnSpc>
                <a:spcPct val="85000"/>
              </a:lnSpc>
              <a:spcBef>
                <a:spcPct val="30000"/>
              </a:spcBef>
              <a:spcAft>
                <a:spcPts val="600"/>
              </a:spcAft>
              <a:buClr>
                <a:schemeClr val="tx2"/>
              </a:buClr>
              <a:buSzPct val="90000"/>
            </a:pPr>
            <a:r>
              <a:rPr lang="pt-BR" sz="1800">
                <a:solidFill>
                  <a:srgbClr val="000000"/>
                </a:solidFill>
              </a:rPr>
              <a:t>Derrotar um ataque MITM começa com a identificação de dispositivos legítimos na WLAN. Para tanto, os usuários devem ser autenticados. Depois que todos os dispositivos legítimos são conhecidos, a rede pode ser monitorada em relação a dispositivos ou tráfego anormais.</a:t>
            </a: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12.7 - WLANs seguras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Vídeo - WLANs seguras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pt-BR" sz="1800">
                <a:solidFill>
                  <a:srgbClr val="000000"/>
                </a:solidFill>
              </a:rPr>
              <a:t>Este vídeo aborda o seguinte: </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Ocultação do SSID</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Filtragem de endereços MAC</a:t>
            </a:r>
          </a:p>
          <a:p>
            <a:pPr marL="285750" indent="-285750" algn="l" defTabSz="684213" rtl="0" fontAlgn="base">
              <a:spcBef>
                <a:spcPts val="0"/>
              </a:spcBef>
              <a:buClr>
                <a:schemeClr val="tx2"/>
              </a:buClr>
              <a:buSzPct val="90000"/>
              <a:buFont typeface="Arial" panose="020B0604020202020204" pitchFamily="34" charset="0"/>
              <a:buChar char="•"/>
            </a:pPr>
            <a:r>
              <a:rPr lang="pt-BR" sz="1800">
                <a:solidFill>
                  <a:srgbClr val="000000"/>
                </a:solidFill>
              </a:rPr>
              <a:t>Sistemas de autenticação e criptografia (autenticação aberta e autenticação de chave compartilhada)</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Ocultação de SSID e filtragem de endereço MAC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Para lidar com as ameaças de impedir invasores sem fio e proteger dados, dois recursos de segurança anteriores foram usados e ainda estão disponíveis na maioria dos roteadores e pontos de acesso: </a:t>
            </a:r>
          </a:p>
          <a:p>
            <a:pPr marL="0" indent="0" algn="l" defTabSz="684213" rtl="0" fontAlgn="base">
              <a:lnSpc>
                <a:spcPct val="85000"/>
              </a:lnSpc>
              <a:spcBef>
                <a:spcPct val="30000"/>
              </a:spcBef>
              <a:spcAft>
                <a:spcPts val="600"/>
              </a:spcAft>
              <a:buClr>
                <a:schemeClr val="tx2"/>
              </a:buClr>
              <a:buSzPct val="90000"/>
            </a:pPr>
            <a:r>
              <a:rPr lang="pt-BR" sz="1600" b="1">
                <a:solidFill>
                  <a:srgbClr val="000000"/>
                </a:solidFill>
              </a:rPr>
              <a:t>Ocultação do SSID</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Os pontos de acesso e alguns roteadores sem fio permitem que o quadro de sinalização SSID seja desativado. Os clientes sem fio devem ser configurados com o SSID manualmente para se conectar à rede.</a:t>
            </a:r>
          </a:p>
          <a:p>
            <a:pPr marL="489010" lvl="2" indent="-342900">
              <a:buFont typeface="Arial" panose="020B0604020202020204" pitchFamily="34" charset="0"/>
              <a:buChar char="•"/>
            </a:pPr>
            <a:endParaRPr lang="en-US" sz="1600" b="1" dirty="0">
              <a:solidFill>
                <a:srgbClr val="000000"/>
              </a:solidFill>
            </a:endParaRPr>
          </a:p>
          <a:p>
            <a:pPr marL="0" indent="0" algn="l" defTabSz="684213" rtl="0" fontAlgn="base">
              <a:lnSpc>
                <a:spcPct val="85000"/>
              </a:lnSpc>
              <a:spcBef>
                <a:spcPct val="30000"/>
              </a:spcBef>
              <a:spcAft>
                <a:spcPts val="600"/>
              </a:spcAft>
              <a:buClr>
                <a:schemeClr val="tx2"/>
              </a:buClr>
              <a:buSzPct val="90000"/>
            </a:pPr>
            <a:r>
              <a:rPr lang="pt-BR" sz="1600" b="1">
                <a:solidFill>
                  <a:srgbClr val="000000"/>
                </a:solidFill>
              </a:rPr>
              <a:t>Filtragem de endereços MAC</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Um administrador pode permitir ou negar manualmente o acesso sem fio dos clientes com base em seu endereço físico de hardware MAC. Na figura, o roteador está configurado para permitir dois endereços MAC. Dispositivos com endereços MAC diferentes não podem acessar WLAN de 2,4 GHz.</a:t>
            </a:r>
            <a:r>
              <a:rPr lang="pt-BR" sz="140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Métodos de autenticação original 802.11</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A melhor forma de proteger uma rede sem fio é usar sistemas de autenticação e criptografia. Com o padrão 802.11 original foram introduzidos dois tipos de autenticação:</a:t>
            </a:r>
          </a:p>
          <a:p>
            <a:pPr marL="0" indent="0" algn="l" defTabSz="684213" rtl="0" fontAlgn="base">
              <a:lnSpc>
                <a:spcPct val="85000"/>
              </a:lnSpc>
              <a:spcBef>
                <a:spcPct val="30000"/>
              </a:spcBef>
              <a:spcAft>
                <a:spcPts val="600"/>
              </a:spcAft>
              <a:buClr>
                <a:schemeClr val="tx2"/>
              </a:buClr>
              <a:buSzPct val="90000"/>
            </a:pPr>
            <a:r>
              <a:rPr lang="pt-BR" sz="1600" b="1">
                <a:solidFill>
                  <a:srgbClr val="000000"/>
                </a:solidFill>
              </a:rPr>
              <a:t>Autenticação de sistema aberto.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Não requer senha. Normalmente usado para fornecer acesso gratuito à Internet em áreas públicas.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O cliente é responsável por fornecer segurança, como por meio de uma VPN. </a:t>
            </a:r>
          </a:p>
          <a:p>
            <a:pPr marL="0" indent="0" algn="l" defTabSz="684213" rtl="0" fontAlgn="base">
              <a:lnSpc>
                <a:spcPct val="85000"/>
              </a:lnSpc>
              <a:spcBef>
                <a:spcPct val="30000"/>
              </a:spcBef>
              <a:spcAft>
                <a:spcPts val="600"/>
              </a:spcAft>
              <a:buClr>
                <a:schemeClr val="tx2"/>
              </a:buClr>
              <a:buSzPct val="90000"/>
            </a:pPr>
            <a:r>
              <a:rPr lang="pt-BR" sz="1600" b="1">
                <a:solidFill>
                  <a:srgbClr val="000000"/>
                </a:solidFill>
              </a:rPr>
              <a:t>Autenticação de chave compartilhada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a:solidFill>
                  <a:srgbClr val="000000"/>
                </a:solidFill>
              </a:rPr>
              <a:t>Fornece mecanismos, como WEP, WPA, WPA2 e WPA3, para autenticar e criptografar dados entre um cliente sem fio e o AP. Entretanto, a senha deve ser previamente compartilhada entre ambas as partes para conectar.</a:t>
            </a: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Métodos de autenticação de chave compartilhada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Existem quatro técnicas de autenticação de chave compartilhada disponíveis, conforme descrito na tabela.</a:t>
            </a: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4052226211"/>
              </p:ext>
            </p:extLst>
          </p:nvPr>
        </p:nvGraphicFramePr>
        <p:xfrm>
          <a:off x="533401" y="1270703"/>
          <a:ext cx="7812087" cy="323088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pPr rtl="0"/>
                      <a:r>
                        <a:rPr lang="pt-BR" sz="1400" dirty="0"/>
                        <a:t>Método de autenticação</a:t>
                      </a:r>
                    </a:p>
                  </a:txBody>
                  <a:tcPr/>
                </a:tc>
                <a:tc>
                  <a:txBody>
                    <a:bodyPr/>
                    <a:lstStyle/>
                    <a:p>
                      <a:pPr rtl="0"/>
                      <a:r>
                        <a:rPr lang="pt-BR" sz="1400" dirty="0"/>
                        <a:t>Descrição</a:t>
                      </a:r>
                    </a:p>
                  </a:txBody>
                  <a:tcPr/>
                </a:tc>
                <a:extLst>
                  <a:ext uri="{0D108BD9-81ED-4DB2-BD59-A6C34878D82A}">
                    <a16:rowId xmlns:a16="http://schemas.microsoft.com/office/drawing/2014/main" val="2583676789"/>
                  </a:ext>
                </a:extLst>
              </a:tr>
              <a:tr h="0">
                <a:tc>
                  <a:txBody>
                    <a:bodyPr/>
                    <a:lstStyle/>
                    <a:p>
                      <a:pPr rtl="0"/>
                      <a:r>
                        <a:rPr lang="pt-BR" sz="1200" dirty="0">
                          <a:solidFill>
                            <a:srgbClr val="000000"/>
                          </a:solidFill>
                        </a:rPr>
                        <a:t>WEP (</a:t>
                      </a:r>
                      <a:r>
                        <a:rPr lang="pt-BR" sz="1200" dirty="0" err="1">
                          <a:solidFill>
                            <a:srgbClr val="000000"/>
                          </a:solidFill>
                        </a:rPr>
                        <a:t>Wired</a:t>
                      </a:r>
                      <a:r>
                        <a:rPr lang="pt-BR" sz="1200" dirty="0">
                          <a:solidFill>
                            <a:srgbClr val="000000"/>
                          </a:solidFill>
                        </a:rPr>
                        <a:t> </a:t>
                      </a:r>
                      <a:r>
                        <a:rPr lang="pt-BR" sz="1200" dirty="0" err="1">
                          <a:solidFill>
                            <a:srgbClr val="000000"/>
                          </a:solidFill>
                        </a:rPr>
                        <a:t>Equivalent</a:t>
                      </a:r>
                      <a:r>
                        <a:rPr lang="pt-BR" sz="1200" dirty="0">
                          <a:solidFill>
                            <a:srgbClr val="000000"/>
                          </a:solidFill>
                        </a:rPr>
                        <a:t> </a:t>
                      </a:r>
                      <a:r>
                        <a:rPr lang="pt-BR" sz="1200" dirty="0" err="1">
                          <a:solidFill>
                            <a:srgbClr val="000000"/>
                          </a:solidFill>
                        </a:rPr>
                        <a:t>Privacy</a:t>
                      </a:r>
                      <a:r>
                        <a:rPr lang="pt-BR" sz="1200" dirty="0">
                          <a:solidFill>
                            <a:srgbClr val="000000"/>
                          </a:solidFill>
                        </a:rPr>
                        <a:t>)</a:t>
                      </a:r>
                    </a:p>
                  </a:txBody>
                  <a:tcPr/>
                </a:tc>
                <a:tc>
                  <a:txBody>
                    <a:bodyPr/>
                    <a:lstStyle/>
                    <a:p>
                      <a:pPr rtl="0"/>
                      <a:r>
                        <a:rPr lang="pt-BR" sz="1200" dirty="0">
                          <a:solidFill>
                            <a:srgbClr val="000000"/>
                          </a:solidFill>
                        </a:rPr>
                        <a:t>A especificação 802.11 original projetada para proteger os dados usando o método de criptografia </a:t>
                      </a:r>
                      <a:r>
                        <a:rPr lang="pt-BR" sz="1200" dirty="0" err="1">
                          <a:solidFill>
                            <a:srgbClr val="000000"/>
                          </a:solidFill>
                        </a:rPr>
                        <a:t>Rivest</a:t>
                      </a:r>
                      <a:r>
                        <a:rPr lang="pt-BR" sz="1200" dirty="0">
                          <a:solidFill>
                            <a:srgbClr val="000000"/>
                          </a:solidFill>
                        </a:rPr>
                        <a:t> </a:t>
                      </a:r>
                      <a:r>
                        <a:rPr lang="pt-BR" sz="1200" dirty="0" err="1">
                          <a:solidFill>
                            <a:srgbClr val="000000"/>
                          </a:solidFill>
                        </a:rPr>
                        <a:t>Cipher</a:t>
                      </a:r>
                      <a:r>
                        <a:rPr lang="pt-BR" sz="1200" dirty="0">
                          <a:solidFill>
                            <a:srgbClr val="000000"/>
                          </a:solidFill>
                        </a:rPr>
                        <a:t> 4 (RC4) com uma chave estática. O WEP não é mais recomendado e nunca deve ser usado.</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dirty="0">
                          <a:solidFill>
                            <a:srgbClr val="000000"/>
                          </a:solidFill>
                        </a:rPr>
                        <a:t>WPA (Wi-Fi </a:t>
                      </a:r>
                      <a:r>
                        <a:rPr lang="pt-BR" sz="1200" dirty="0" err="1">
                          <a:solidFill>
                            <a:srgbClr val="000000"/>
                          </a:solidFill>
                        </a:rPr>
                        <a:t>Protected</a:t>
                      </a:r>
                      <a:r>
                        <a:rPr lang="pt-BR" sz="1200" dirty="0">
                          <a:solidFill>
                            <a:srgbClr val="000000"/>
                          </a:solidFill>
                        </a:rPr>
                        <a:t> Access)</a:t>
                      </a:r>
                    </a:p>
                  </a:txBody>
                  <a:tcPr/>
                </a:tc>
                <a:tc>
                  <a:txBody>
                    <a:bodyPr/>
                    <a:lstStyle/>
                    <a:p>
                      <a:pPr rtl="0"/>
                      <a:r>
                        <a:rPr lang="pt-BR" sz="1200" dirty="0">
                          <a:solidFill>
                            <a:srgbClr val="000000"/>
                          </a:solidFill>
                        </a:rPr>
                        <a:t>Um padrão da Wi-Fi Alliance que usa WEP, mas protege os dados com o algoritmo de criptografia TKIP (Temporal Key </a:t>
                      </a:r>
                      <a:r>
                        <a:rPr lang="pt-BR" sz="1200" dirty="0" err="1">
                          <a:solidFill>
                            <a:srgbClr val="000000"/>
                          </a:solidFill>
                        </a:rPr>
                        <a:t>Integrity</a:t>
                      </a:r>
                      <a:r>
                        <a:rPr lang="pt-BR" sz="1200" dirty="0">
                          <a:solidFill>
                            <a:srgbClr val="000000"/>
                          </a:solidFill>
                        </a:rPr>
                        <a:t> </a:t>
                      </a:r>
                      <a:r>
                        <a:rPr lang="pt-BR" sz="1200" dirty="0" err="1">
                          <a:solidFill>
                            <a:srgbClr val="000000"/>
                          </a:solidFill>
                        </a:rPr>
                        <a:t>Protocol</a:t>
                      </a:r>
                      <a:r>
                        <a:rPr lang="pt-BR" sz="1200" dirty="0">
                          <a:solidFill>
                            <a:srgbClr val="000000"/>
                          </a:solidFill>
                        </a:rPr>
                        <a:t>) muito mais forte. O TKIP muda a chave para cada pacote, dificultando o trabalho dos hackers.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dirty="0">
                          <a:solidFill>
                            <a:srgbClr val="000000"/>
                          </a:solidFill>
                        </a:rPr>
                        <a:t>WPA2</a:t>
                      </a:r>
                    </a:p>
                  </a:txBody>
                  <a:tcPr/>
                </a:tc>
                <a:tc>
                  <a:txBody>
                    <a:bodyPr/>
                    <a:lstStyle/>
                    <a:p>
                      <a:pPr rtl="0"/>
                      <a:r>
                        <a:rPr lang="pt-BR" sz="1200" dirty="0">
                          <a:solidFill>
                            <a:srgbClr val="000000"/>
                          </a:solidFill>
                        </a:rPr>
                        <a:t>Usa a criptografia AES (</a:t>
                      </a:r>
                      <a:r>
                        <a:rPr lang="pt-BR" sz="1200" dirty="0" err="1">
                          <a:solidFill>
                            <a:srgbClr val="000000"/>
                          </a:solidFill>
                        </a:rPr>
                        <a:t>Advanced</a:t>
                      </a:r>
                      <a:r>
                        <a:rPr lang="pt-BR" sz="1200" dirty="0">
                          <a:solidFill>
                            <a:srgbClr val="000000"/>
                          </a:solidFill>
                        </a:rPr>
                        <a:t> </a:t>
                      </a:r>
                      <a:r>
                        <a:rPr lang="pt-BR" sz="1200" dirty="0" err="1">
                          <a:solidFill>
                            <a:srgbClr val="000000"/>
                          </a:solidFill>
                        </a:rPr>
                        <a:t>Encryption</a:t>
                      </a:r>
                      <a:r>
                        <a:rPr lang="pt-BR" sz="1200" dirty="0">
                          <a:solidFill>
                            <a:srgbClr val="000000"/>
                          </a:solidFill>
                        </a:rPr>
                        <a:t> Standard - Padrão de Criptografia Avançada). O AES é considerado atualmente o protocolo de criptografia mais forte.</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dirty="0">
                          <a:solidFill>
                            <a:srgbClr val="000000"/>
                          </a:solidFill>
                        </a:rPr>
                        <a:t>WPA3</a:t>
                      </a:r>
                    </a:p>
                  </a:txBody>
                  <a:tcPr/>
                </a:tc>
                <a:tc>
                  <a:txBody>
                    <a:bodyPr/>
                    <a:lstStyle/>
                    <a:p>
                      <a:pPr rtl="0"/>
                      <a:r>
                        <a:rPr lang="pt-BR" sz="1200" dirty="0">
                          <a:solidFill>
                            <a:srgbClr val="000000"/>
                          </a:solidFill>
                        </a:rPr>
                        <a:t>Esta é a próxima geração de segurança Wi-Fi. Todos os dispositivos habilitados para WPA3 usam os métodos de segurança mais recentes, desaprovam protocolos herdados desatualizados e exigem o uso de quadros de gerenciamento protegidos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pt-BR"/>
              <a:t>Module 12: Activities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pt-BR" sz="1600"/>
              <a:t>What activities are associated with this module?</a:t>
            </a: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114457677"/>
              </p:ext>
            </p:extLst>
          </p:nvPr>
        </p:nvGraphicFramePr>
        <p:xfrm>
          <a:off x="427595" y="1333040"/>
          <a:ext cx="8288809" cy="3263125"/>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pt-B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t>Activity Type</a:t>
                      </a:r>
                    </a:p>
                  </a:txBody>
                  <a:tcPr marL="68580" marR="68580" marT="34290" marB="34290" anchor="ctr"/>
                </a:tc>
                <a:tc>
                  <a:txBody>
                    <a:bodyPr/>
                    <a:lstStyle/>
                    <a:p>
                      <a:pPr rtl="0"/>
                      <a:r>
                        <a:rPr lang="pt-BR" sz="1200"/>
                        <a:t>Activity Name</a:t>
                      </a:r>
                    </a:p>
                  </a:txBody>
                  <a:tcPr marL="68580" marR="68580" marT="34290" marB="34290" anchor="ctr"/>
                </a:tc>
                <a:tc>
                  <a:txBody>
                    <a:bodyPr/>
                    <a:lstStyle/>
                    <a:p>
                      <a:pPr rtl="0"/>
                      <a:r>
                        <a:rPr lang="pt-BR" sz="120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rtl="0"/>
                      <a:r>
                        <a:rPr lang="pt-BR" sz="1100"/>
                        <a:t>12.1.7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rtl="0"/>
                      <a:r>
                        <a:rPr lang="pt-BR" sz="1100"/>
                        <a:t>Introduction to Wireless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1"/>
                  </a:ext>
                </a:extLst>
              </a:tr>
              <a:tr h="368327">
                <a:tc>
                  <a:txBody>
                    <a:bodyPr/>
                    <a:lstStyle/>
                    <a:p>
                      <a:pPr algn="ctr" rtl="0"/>
                      <a:r>
                        <a:rPr lang="pt-BR" sz="1100"/>
                        <a:t>12.2.1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rtl="0"/>
                      <a:r>
                        <a:rPr lang="pt-BR" sz="1100"/>
                        <a:t>WLAN Components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6"/>
                  </a:ext>
                </a:extLst>
              </a:tr>
              <a:tr h="368327">
                <a:tc>
                  <a:txBody>
                    <a:bodyPr/>
                    <a:lstStyle/>
                    <a:p>
                      <a:pPr algn="ctr" rtl="0"/>
                      <a:r>
                        <a:rPr lang="pt-BR" sz="1100"/>
                        <a:t>12.2.7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WLAN Components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68327">
                <a:tc>
                  <a:txBody>
                    <a:bodyPr/>
                    <a:lstStyle/>
                    <a:p>
                      <a:pPr algn="ctr" rtl="0"/>
                      <a:r>
                        <a:rPr lang="pt-BR" sz="1100"/>
                        <a:t>12.3.1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177432351"/>
                  </a:ext>
                </a:extLst>
              </a:tr>
              <a:tr h="368327">
                <a:tc>
                  <a:txBody>
                    <a:bodyPr/>
                    <a:lstStyle/>
                    <a:p>
                      <a:pPr algn="ctr" rtl="0"/>
                      <a:r>
                        <a:rPr lang="pt-BR" sz="1100"/>
                        <a:t>12.3.8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4230792547"/>
                  </a:ext>
                </a:extLst>
              </a:tr>
              <a:tr h="368327">
                <a:tc>
                  <a:txBody>
                    <a:bodyPr/>
                    <a:lstStyle/>
                    <a:p>
                      <a:pPr algn="ctr" rtl="0"/>
                      <a:r>
                        <a:rPr lang="pt-BR" sz="1100"/>
                        <a:t>12.4.1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373583044"/>
                  </a:ext>
                </a:extLst>
              </a:tr>
              <a:tr h="368327">
                <a:tc>
                  <a:txBody>
                    <a:bodyPr/>
                    <a:lstStyle/>
                    <a:p>
                      <a:pPr algn="ctr" rtl="0"/>
                      <a:r>
                        <a:rPr lang="pt-BR" sz="1100"/>
                        <a:t>12.4.6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549783946"/>
                  </a:ext>
                </a:extLst>
              </a:tr>
              <a:tr h="368327">
                <a:tc>
                  <a:txBody>
                    <a:bodyPr/>
                    <a:lstStyle/>
                    <a:p>
                      <a:pPr algn="ctr" rtl="0"/>
                      <a:r>
                        <a:rPr lang="pt-BR" sz="1100"/>
                        <a:t>12.5.4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Channel Management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10278448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pPr rtl="0"/>
            <a:r>
              <a:rPr lang="pt-BR" sz="1600"/>
              <a:t>WLANs seguras</a:t>
            </a:r>
            <a:br>
              <a:rPr lang="en-US" dirty="0"/>
            </a:br>
            <a:r>
              <a:rPr lang="pt-BR" sz="2400"/>
              <a:t>Autenticando um usuário doméstico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lIns="91420" tIns="45710" rIns="91420" bIns="45710" anchor="t">
            <a:noAutofit/>
          </a:bodyPr>
          <a:lstStyle/>
          <a:p>
            <a:pPr marL="0" indent="0" algn="l" defTabSz="684213" rtl="0" fontAlgn="base">
              <a:lnSpc>
                <a:spcPct val="85000"/>
              </a:lnSpc>
              <a:spcBef>
                <a:spcPct val="30000"/>
              </a:spcBef>
              <a:spcAft>
                <a:spcPts val="600"/>
              </a:spcAft>
              <a:buClr>
                <a:schemeClr val="tx2"/>
              </a:buClr>
              <a:buSzPct val="90000"/>
            </a:pPr>
            <a:r>
              <a:rPr lang="pt-BR" sz="1400" dirty="0">
                <a:solidFill>
                  <a:srgbClr val="000000"/>
                </a:solidFill>
                <a:ea typeface="ＭＳ Ｐゴシック"/>
              </a:rPr>
              <a:t>Os roteadores domésticos geralmente têm duas opções para autenticação: WPA e WPA2, com o WPA 2 tendo dois métodos de autenticação.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400" b="1" dirty="0" err="1">
                <a:solidFill>
                  <a:srgbClr val="000000"/>
                </a:solidFill>
                <a:ea typeface="ＭＳ Ｐゴシック"/>
              </a:rPr>
              <a:t>Personal</a:t>
            </a:r>
            <a:r>
              <a:rPr lang="pt-BR" sz="1400" b="1" dirty="0">
                <a:solidFill>
                  <a:srgbClr val="000000"/>
                </a:solidFill>
                <a:ea typeface="ＭＳ Ｐゴシック"/>
              </a:rPr>
              <a:t> </a:t>
            </a:r>
            <a:r>
              <a:rPr lang="pt-BR" sz="1400" dirty="0">
                <a:solidFill>
                  <a:srgbClr val="000000"/>
                </a:solidFill>
                <a:ea typeface="ＭＳ Ｐゴシック"/>
              </a:rPr>
              <a:t>– Destinado a redes domésticas ou pequenas empresas, os usuários se autenticam usando uma chave </a:t>
            </a:r>
            <a:r>
              <a:rPr lang="pt-BR" sz="1400" dirty="0" err="1">
                <a:solidFill>
                  <a:srgbClr val="000000"/>
                </a:solidFill>
                <a:ea typeface="ＭＳ Ｐゴシック"/>
              </a:rPr>
              <a:t>pré</a:t>
            </a:r>
            <a:r>
              <a:rPr lang="pt-BR" sz="1400" dirty="0">
                <a:solidFill>
                  <a:srgbClr val="000000"/>
                </a:solidFill>
                <a:ea typeface="ＭＳ Ｐゴシック"/>
              </a:rPr>
              <a:t>-compartilhada (PSK). Os clientes sem fio se autenticam com o roteador sem fio usando uma senha </a:t>
            </a:r>
            <a:r>
              <a:rPr lang="pt-BR" sz="1400" dirty="0" err="1">
                <a:solidFill>
                  <a:srgbClr val="000000"/>
                </a:solidFill>
                <a:ea typeface="ＭＳ Ｐゴシック"/>
              </a:rPr>
              <a:t>pré</a:t>
            </a:r>
            <a:r>
              <a:rPr lang="pt-BR" sz="1400" dirty="0">
                <a:solidFill>
                  <a:srgbClr val="000000"/>
                </a:solidFill>
                <a:ea typeface="ＭＳ Ｐゴシック"/>
              </a:rPr>
              <a:t>-compartilhada. Nenhum servidor especial de autenticação é necessário.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400" b="1" dirty="0">
                <a:solidFill>
                  <a:srgbClr val="000000"/>
                </a:solidFill>
                <a:ea typeface="ＭＳ Ｐゴシック"/>
              </a:rPr>
              <a:t>Enterprise </a:t>
            </a:r>
            <a:r>
              <a:rPr lang="pt-BR" sz="1400" dirty="0">
                <a:solidFill>
                  <a:srgbClr val="000000"/>
                </a:solidFill>
                <a:ea typeface="ＭＳ Ｐゴシック"/>
              </a:rPr>
              <a:t>– Destinado a redes empresariais. Requer um servidor de autenticação RADIUS (Serviço de Usuário de Discagem por Autenticação Remota). O dispositivo deve ser autenticadas pelo servidor RADIUS e então os usuários precisam autenticar-se usando o padrão 802.1X, que utiliza o protocolo de autenticação extensível (EAP) para a autenticação.</a:t>
            </a:r>
          </a:p>
          <a:p>
            <a:pPr marL="285115" indent="-285115" algn="l"/>
            <a:endParaRPr lang="en-US" sz="1400" dirty="0">
              <a:solidFill>
                <a:srgbClr val="000000"/>
              </a:solidFill>
            </a:endParaRPr>
          </a:p>
          <a:p>
            <a:pPr marL="285115" indent="-285115" algn="l"/>
            <a:endParaRPr lang="en-US" sz="1400" dirty="0">
              <a:solidFill>
                <a:srgbClr val="000000"/>
              </a:solidFill>
            </a:endParaRPr>
          </a:p>
          <a:p>
            <a:pPr marL="285115" indent="-285115" algn="l"/>
            <a:endParaRPr lang="en-US" sz="1400" dirty="0">
              <a:solidFill>
                <a:srgbClr val="000000"/>
              </a:solidFill>
            </a:endParaRPr>
          </a:p>
          <a:p>
            <a:pPr marL="285115" indent="-285115" algn="l"/>
            <a:endParaRPr lang="en-US" sz="14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Métodos de criptografia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WPA e WPA2 incluem dois protocolos de criptografia: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Temporal Key Integrity Protocol (TKIP) </a:t>
            </a:r>
            <a:r>
              <a:rPr lang="pt-BR" sz="1600">
                <a:solidFill>
                  <a:srgbClr val="000000"/>
                </a:solidFill>
              </a:rPr>
              <a:t>–</a:t>
            </a:r>
            <a:r>
              <a:rPr lang="pt-BR" sz="1600" b="1">
                <a:solidFill>
                  <a:srgbClr val="000000"/>
                </a:solidFill>
              </a:rPr>
              <a:t> </a:t>
            </a:r>
            <a:r>
              <a:rPr lang="pt-BR" sz="1600">
                <a:solidFill>
                  <a:srgbClr val="000000"/>
                </a:solidFill>
              </a:rPr>
              <a:t>Usado pela WPA e fornece suporte para equipamentos WLAN herdados. Faz uso do WEP, mas criptografa a carga útil da camada 2 usando o TKIP.</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Advanced Encryption Standard (AES) </a:t>
            </a:r>
            <a:r>
              <a:rPr lang="pt-BR" sz="1600">
                <a:solidFill>
                  <a:srgbClr val="000000"/>
                </a:solidFill>
              </a:rPr>
              <a:t>– Usado pelo WPA2 e usa o Modo de Cifra de Contador com o CCMP (Protocolo de Código de Autenticação de Mensagens em Cadeia de Blocos) que permite que os hosts de destino reconheçam se os bits criptografados e não criptografados foram alterados.</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Autenticação na empresa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A opção do modo de segurança corporativa requer um servidor RADIUS de autenticação, autorização e contabilidade (AAA - Authentication, Authorization, and Accounting).</a:t>
            </a:r>
          </a:p>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São necessárias informações: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Endereço IP servidor RADIUS</a:t>
            </a:r>
            <a:r>
              <a:rPr lang="pt-BR" sz="1600">
                <a:solidFill>
                  <a:srgbClr val="000000"/>
                </a:solidFill>
              </a:rPr>
              <a:t>– Endereço IP do servidor.</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Número da porta UDP</a:t>
            </a:r>
            <a:r>
              <a:rPr lang="pt-BR" sz="1600">
                <a:solidFill>
                  <a:srgbClr val="000000"/>
                </a:solidFill>
              </a:rPr>
              <a:t>–Portas UDP 1812 para autenticação RADIUS e 1813 para contabilidade RADIUS, mas também podem operar usando as portas UDP 1645 e 1646.</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Chave compartilhada</a:t>
            </a:r>
            <a:r>
              <a:rPr lang="pt-BR" sz="1600">
                <a:solidFill>
                  <a:srgbClr val="000000"/>
                </a:solidFill>
              </a:rPr>
              <a:t>– Usado para autenticar o AP com o servidor RADIUS.</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pPr rtl="0"/>
            <a:r>
              <a:rPr lang="pt-BR" sz="1400" b="1">
                <a:solidFill>
                  <a:srgbClr val="000000"/>
                </a:solidFill>
              </a:rPr>
              <a:t>Nota</a:t>
            </a:r>
            <a:r>
              <a:rPr lang="pt-BR" sz="1400">
                <a:solidFill>
                  <a:srgbClr val="000000"/>
                </a:solidFill>
              </a:rPr>
              <a:t>: A autenticação e autorização do usuário são tratadas pelo padrão 802.1X, que gravam uma autenticação centralizada e usam o servidor dos usuários finais.</a:t>
            </a: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WLANs seguras</a:t>
            </a:r>
            <a:br>
              <a:rPr lang="en-US" dirty="0"/>
            </a:br>
            <a:r>
              <a:rPr lang="pt-BR" sz="240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rtl="0" fontAlgn="base">
              <a:lnSpc>
                <a:spcPct val="85000"/>
              </a:lnSpc>
              <a:spcBef>
                <a:spcPct val="30000"/>
              </a:spcBef>
              <a:spcAft>
                <a:spcPts val="600"/>
              </a:spcAft>
              <a:buClr>
                <a:schemeClr val="tx2"/>
              </a:buClr>
              <a:buSzPct val="90000"/>
            </a:pPr>
            <a:r>
              <a:rPr lang="pt-BR" sz="1600">
                <a:solidFill>
                  <a:srgbClr val="000000"/>
                </a:solidFill>
              </a:rPr>
              <a:t>Como o WPA2 não é mais considerado seguro, o WPA3 é recomendado quando disponível. O WPA3 inclui quatro recursos: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WPA3 – Personal : </a:t>
            </a:r>
            <a:r>
              <a:rPr lang="pt-BR" sz="1600">
                <a:solidFill>
                  <a:srgbClr val="000000"/>
                </a:solidFill>
              </a:rPr>
              <a:t>Impede ataques de força bruta usando autenticação simultânea de iguais (SAE).</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WPA3 – Enterprise : </a:t>
            </a:r>
            <a:r>
              <a:rPr lang="pt-BR" sz="1600">
                <a:solidFill>
                  <a:srgbClr val="000000"/>
                </a:solidFill>
              </a:rPr>
              <a:t>Usa autenticação 802.1X / EAP. No entanto, requer o uso de um conjunto criptográfico de 192 bits e elimina a mistura de protocolos de segurança para os padrões 802.11 anteriores.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Redes abertas: </a:t>
            </a:r>
            <a:r>
              <a:rPr lang="pt-BR" sz="1600">
                <a:solidFill>
                  <a:srgbClr val="000000"/>
                </a:solidFill>
              </a:rPr>
              <a:t>Não usa nenhuma autenticação. No entanto, usam o OWE (Opportunistic Wireless Encryption) para criptografar todo o tráfego sem fio.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pt-BR" sz="1600" b="1">
                <a:solidFill>
                  <a:srgbClr val="000000"/>
                </a:solidFill>
              </a:rPr>
              <a:t>IoT Onboarding : </a:t>
            </a:r>
            <a:r>
              <a:rPr lang="pt-BR" sz="1600">
                <a:solidFill>
                  <a:srgbClr val="000000"/>
                </a:solidFill>
              </a:rPr>
              <a:t>Usa o Protocolo de provisionamento de dispositivo (DPP) para integrar rapidamente dispositivos IoT.</a:t>
            </a: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12.8 - Módulo Prática e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pt-BR" sz="1400">
                <a:latin typeface="Arial" charset="0"/>
              </a:rPr>
              <a:t>Módulo Prática e Quiz</a:t>
            </a:r>
            <a:br>
              <a:rPr lang="en-US" dirty="0">
                <a:latin typeface="Arial" charset="0"/>
              </a:rPr>
            </a:br>
            <a:r>
              <a:rPr lang="pt-BR">
                <a:latin typeface="Arial" charset="0"/>
              </a:rPr>
              <a:t>O que aprendi neste módulo?</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570" indent="-285750" rtl="0">
              <a:spcBef>
                <a:spcPts val="0"/>
              </a:spcBef>
              <a:spcAft>
                <a:spcPts val="0"/>
              </a:spcAft>
              <a:buFont typeface="Arial" panose="020B0604020202020204" pitchFamily="34" charset="0"/>
              <a:buChar char="•"/>
            </a:pPr>
            <a:r>
              <a:rPr lang="pt-BR" sz="1300" dirty="0">
                <a:ea typeface="ＭＳ Ｐゴシック"/>
              </a:rPr>
              <a:t>As redes sem fio são baseadas nos padrões IEEE e podem ser classificadas em quatro tipos principais: WPAN, WLAN, WMAN e WWAN.</a:t>
            </a:r>
          </a:p>
          <a:p>
            <a:pPr marL="115570" indent="-285750" rtl="0">
              <a:spcBef>
                <a:spcPts val="0"/>
              </a:spcBef>
              <a:spcAft>
                <a:spcPts val="0"/>
              </a:spcAft>
              <a:buFont typeface="Arial" panose="020B0604020202020204" pitchFamily="34" charset="0"/>
              <a:buChar char="•"/>
            </a:pPr>
            <a:r>
              <a:rPr lang="pt-BR" sz="1300" dirty="0">
                <a:ea typeface="ＭＳ Ｐゴシック"/>
              </a:rPr>
              <a:t>A tecnologia sem fio usa o espectro de rádio não autorizado para enviar e receber dados. Exemplos dessa tecnologia são Bluetooth, WiMAX, banda larga celular e banda larga via satélite.</a:t>
            </a:r>
          </a:p>
          <a:p>
            <a:pPr marL="115570" indent="-285750">
              <a:spcBef>
                <a:spcPts val="0"/>
              </a:spcBef>
              <a:spcAft>
                <a:spcPts val="0"/>
              </a:spcAft>
              <a:buFont typeface="Arial" panose="020B0604020202020204" pitchFamily="34" charset="0"/>
              <a:buChar char="•"/>
            </a:pPr>
            <a:r>
              <a:rPr lang="pt-BR" sz="1300" dirty="0">
                <a:ea typeface="ＭＳ Ｐゴシック"/>
              </a:rPr>
              <a:t>As redes WLAN operam na banda de frequência de 2,4 GHz e na banda de 5 GHz. </a:t>
            </a:r>
          </a:p>
          <a:p>
            <a:pPr marL="115570" indent="-285750" rtl="0">
              <a:spcBef>
                <a:spcPts val="0"/>
              </a:spcBef>
              <a:spcAft>
                <a:spcPts val="0"/>
              </a:spcAft>
              <a:buFont typeface="Arial" panose="020B0604020202020204" pitchFamily="34" charset="0"/>
              <a:buChar char="•"/>
            </a:pPr>
            <a:r>
              <a:rPr lang="pt-BR" sz="1300" dirty="0">
                <a:ea typeface="ＭＳ Ｐゴシック"/>
              </a:rPr>
              <a:t>Internacionalmente, as três organizações que influenciam os padrões de WLAN são a ITU-R, o IEEE e a Wi-Fi Alliance.</a:t>
            </a:r>
          </a:p>
          <a:p>
            <a:pPr marL="115570" indent="-285750" rtl="0">
              <a:spcBef>
                <a:spcPts val="0"/>
              </a:spcBef>
              <a:spcAft>
                <a:spcPts val="0"/>
              </a:spcAft>
              <a:buFont typeface="Arial" panose="020B0604020202020204" pitchFamily="34" charset="0"/>
              <a:buChar char="•"/>
            </a:pPr>
            <a:r>
              <a:rPr lang="pt-BR" sz="1300" dirty="0">
                <a:ea typeface="ＭＳ Ｐゴシック"/>
              </a:rPr>
              <a:t>CAPWAP é um protocolo padrão IEEE que permite que um WLC gerencie vários </a:t>
            </a:r>
            <a:r>
              <a:rPr lang="pt-BR" sz="1300" dirty="0" err="1">
                <a:ea typeface="ＭＳ Ｐゴシック"/>
              </a:rPr>
              <a:t>APs</a:t>
            </a:r>
            <a:r>
              <a:rPr lang="pt-BR" sz="1300" dirty="0">
                <a:ea typeface="ＭＳ Ｐゴシック"/>
              </a:rPr>
              <a:t> e </a:t>
            </a:r>
            <a:r>
              <a:rPr lang="pt-BR" sz="1300" dirty="0" err="1">
                <a:ea typeface="ＭＳ Ｐゴシック"/>
              </a:rPr>
              <a:t>WLANs</a:t>
            </a:r>
            <a:r>
              <a:rPr lang="pt-BR" sz="1300" dirty="0">
                <a:ea typeface="ＭＳ Ｐゴシック"/>
              </a:rPr>
              <a:t>.</a:t>
            </a:r>
          </a:p>
          <a:p>
            <a:pPr marL="115570" indent="-285750">
              <a:spcBef>
                <a:spcPts val="0"/>
              </a:spcBef>
              <a:spcAft>
                <a:spcPts val="0"/>
              </a:spcAft>
              <a:buFont typeface="Arial" panose="020B0604020202020204" pitchFamily="34" charset="0"/>
              <a:buChar char="•"/>
            </a:pPr>
            <a:r>
              <a:rPr lang="pt-BR" sz="1300" dirty="0">
                <a:ea typeface="ＭＳ Ｐゴシック"/>
              </a:rPr>
              <a:t>DTLS é um protocolo que fornece segurança entre o ponto de acesso e o WLC. </a:t>
            </a:r>
            <a:endParaRPr lang="pt-BR" sz="1300"/>
          </a:p>
          <a:p>
            <a:pPr marL="115570" indent="-285750">
              <a:spcBef>
                <a:spcPts val="0"/>
              </a:spcBef>
              <a:spcAft>
                <a:spcPts val="0"/>
              </a:spcAft>
              <a:buFont typeface="Arial" panose="020B0604020202020204" pitchFamily="34" charset="0"/>
              <a:buChar char="•"/>
            </a:pPr>
            <a:r>
              <a:rPr lang="pt-BR" sz="1300" dirty="0">
                <a:ea typeface="ＭＳ Ｐゴシック"/>
              </a:rPr>
              <a:t>Os dispositivos de LAN sem fio têm transmissores e receptores sintonizados em frequências específicas de ondas de rádio para se comunicar. As faixas são divididas em faixas menores chamadas canais: DSSS, FHSS e OFDM. </a:t>
            </a:r>
            <a:endParaRPr lang="pt-BR" sz="1300"/>
          </a:p>
          <a:p>
            <a:pPr marL="115570" indent="-285750" rtl="0">
              <a:spcBef>
                <a:spcPts val="0"/>
              </a:spcBef>
              <a:spcAft>
                <a:spcPts val="0"/>
              </a:spcAft>
              <a:buFont typeface="Arial" panose="020B0604020202020204" pitchFamily="34" charset="0"/>
              <a:buChar char="•"/>
            </a:pPr>
            <a:r>
              <a:rPr lang="pt-BR" sz="1300" dirty="0">
                <a:ea typeface="ＭＳ Ｐゴシック"/>
              </a:rPr>
              <a:t>Os padrões 802.11b / g / n operam no espectro de 2,4 GHz a 2,5GHz. A faixa de 2,4 GHz é subdividida em vários canais. Cada canal possui largura de banda de 22 MHz e é separado do próximo canal por 5 MHz.</a:t>
            </a:r>
          </a:p>
          <a:p>
            <a:pPr marL="115570" indent="-285750">
              <a:spcBef>
                <a:spcPts val="0"/>
              </a:spcBef>
              <a:spcAft>
                <a:spcPts val="0"/>
              </a:spcAft>
              <a:buFont typeface="Arial" panose="020B0604020202020204" pitchFamily="34" charset="0"/>
              <a:buChar char="•"/>
            </a:pPr>
            <a:r>
              <a:rPr lang="pt-BR" sz="1300" dirty="0">
                <a:ea typeface="ＭＳ Ｐゴシック"/>
              </a:rPr>
              <a:t>As redes sem fio são especificamente suscetíveis a ameaças, como invasores sem fio, pontos de acesso falsos, interceptação de dados e ataques </a:t>
            </a:r>
            <a:r>
              <a:rPr lang="pt-BR" sz="1300" dirty="0" err="1">
                <a:ea typeface="ＭＳ Ｐゴシック"/>
              </a:rPr>
              <a:t>DoS</a:t>
            </a:r>
            <a:r>
              <a:rPr lang="pt-BR" sz="1300" dirty="0">
                <a:ea typeface="ＭＳ Ｐゴシック"/>
              </a:rPr>
              <a:t>. </a:t>
            </a:r>
            <a:endParaRPr lang="pt-BR" sz="1300"/>
          </a:p>
          <a:p>
            <a:pPr marL="115570" indent="-285750">
              <a:spcBef>
                <a:spcPts val="0"/>
              </a:spcBef>
              <a:spcAft>
                <a:spcPts val="0"/>
              </a:spcAft>
              <a:buFont typeface="Arial" panose="020B0604020202020204" pitchFamily="34" charset="0"/>
              <a:buChar char="•"/>
            </a:pPr>
            <a:r>
              <a:rPr lang="pt-BR" sz="1300" dirty="0">
                <a:ea typeface="ＭＳ Ｐゴシック"/>
              </a:rPr>
              <a:t>Para manter os invasores sem fio afastados e proteger os dados, dois recursos de segurança anteriores ainda estão disponíveis na maioria dos roteadores e pontos de acesso: camuflagem SSID e filtragem de endereço MAC. </a:t>
            </a:r>
            <a:endParaRPr lang="pt-BR" sz="1300"/>
          </a:p>
          <a:p>
            <a:pPr marL="115570" indent="-285750" rtl="0">
              <a:spcBef>
                <a:spcPts val="0"/>
              </a:spcBef>
              <a:spcAft>
                <a:spcPts val="0"/>
              </a:spcAft>
              <a:buFont typeface="Arial" panose="020B0604020202020204" pitchFamily="34" charset="0"/>
              <a:buChar char="•"/>
            </a:pPr>
            <a:r>
              <a:rPr lang="pt-BR" sz="1300" dirty="0">
                <a:ea typeface="ＭＳ Ｐゴシック"/>
              </a:rPr>
              <a:t>Existem quatro técnicas de autenticação de chave compartilhada disponíveis: WEP, WPA, WPA2 e WPA3.</a:t>
            </a:r>
          </a:p>
          <a:p>
            <a:pPr marL="0" indent="-169545">
              <a:spcBef>
                <a:spcPts val="0"/>
              </a:spcBef>
              <a:spcAft>
                <a:spcPts val="0"/>
              </a:spcAft>
            </a:pPr>
            <a:endParaRPr lang="en-US" sz="13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pt-BR" sz="1400">
                <a:latin typeface="Arial" charset="0"/>
              </a:rPr>
              <a:t>Module 12: WLAN Concepts</a:t>
            </a:r>
            <a:br>
              <a:rPr lang="en-US" dirty="0">
                <a:latin typeface="Arial" charset="0"/>
              </a:rPr>
            </a:br>
            <a:r>
              <a:rPr lang="pt-BR">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pt-BR" sz="1200" b="0">
                          <a:solidFill>
                            <a:srgbClr val="000000"/>
                          </a:solidFill>
                        </a:rPr>
                        <a:t>WPAN</a:t>
                      </a:r>
                    </a:p>
                    <a:p>
                      <a:pPr marL="285750" indent="-285750" rtl="0">
                        <a:buFont typeface="Arial" panose="020B0604020202020204" pitchFamily="34" charset="0"/>
                        <a:buChar char="•"/>
                      </a:pPr>
                      <a:r>
                        <a:rPr lang="pt-BR" sz="1200" b="0">
                          <a:solidFill>
                            <a:srgbClr val="000000"/>
                          </a:solidFill>
                        </a:rPr>
                        <a:t>WLAN</a:t>
                      </a:r>
                    </a:p>
                    <a:p>
                      <a:pPr marL="285750" indent="-285750" rtl="0">
                        <a:buFont typeface="Arial" panose="020B0604020202020204" pitchFamily="34" charset="0"/>
                        <a:buChar char="•"/>
                      </a:pPr>
                      <a:r>
                        <a:rPr lang="pt-BR" sz="1200" b="0">
                          <a:solidFill>
                            <a:srgbClr val="000000"/>
                          </a:solidFill>
                        </a:rPr>
                        <a:t>WMAN</a:t>
                      </a:r>
                    </a:p>
                    <a:p>
                      <a:pPr marL="285750" indent="-285750" rtl="0">
                        <a:buFont typeface="Arial" panose="020B0604020202020204" pitchFamily="34" charset="0"/>
                        <a:buChar char="•"/>
                      </a:pPr>
                      <a:r>
                        <a:rPr lang="pt-BR" sz="1200" b="0">
                          <a:solidFill>
                            <a:srgbClr val="000000"/>
                          </a:solidFill>
                        </a:rPr>
                        <a:t>WWAN</a:t>
                      </a:r>
                    </a:p>
                    <a:p>
                      <a:pPr marL="285750" indent="-285750" rtl="0">
                        <a:buFont typeface="Arial" panose="020B0604020202020204" pitchFamily="34" charset="0"/>
                        <a:buChar char="•"/>
                      </a:pPr>
                      <a:r>
                        <a:rPr lang="pt-BR" sz="1200" b="0">
                          <a:solidFill>
                            <a:srgbClr val="000000"/>
                          </a:solidFill>
                        </a:rPr>
                        <a:t>Bluetooth</a:t>
                      </a:r>
                    </a:p>
                    <a:p>
                      <a:pPr marL="285750" indent="-285750" rtl="0">
                        <a:buFont typeface="Arial" panose="020B0604020202020204" pitchFamily="34" charset="0"/>
                        <a:buChar char="•"/>
                      </a:pPr>
                      <a:r>
                        <a:rPr lang="pt-BR" sz="1200" b="0">
                          <a:solidFill>
                            <a:srgbClr val="000000"/>
                          </a:solidFill>
                        </a:rPr>
                        <a:t>802.11</a:t>
                      </a:r>
                    </a:p>
                    <a:p>
                      <a:pPr marL="285750" indent="-285750" rtl="0">
                        <a:buFont typeface="Arial" panose="020B0604020202020204" pitchFamily="34" charset="0"/>
                        <a:buChar char="•"/>
                      </a:pPr>
                      <a:r>
                        <a:rPr lang="pt-BR" sz="1200" b="0">
                          <a:solidFill>
                            <a:srgbClr val="000000"/>
                          </a:solidFill>
                        </a:rPr>
                        <a:t>Electromagnetic spectrum</a:t>
                      </a:r>
                    </a:p>
                    <a:p>
                      <a:pPr marL="285750" indent="-285750" rtl="0">
                        <a:buFont typeface="Arial" panose="020B0604020202020204" pitchFamily="34" charset="0"/>
                        <a:buChar char="•"/>
                      </a:pPr>
                      <a:r>
                        <a:rPr lang="pt-BR" sz="1200" b="0">
                          <a:solidFill>
                            <a:srgbClr val="000000"/>
                          </a:solidFill>
                        </a:rPr>
                        <a:t>ITU</a:t>
                      </a:r>
                    </a:p>
                    <a:p>
                      <a:pPr marL="285750" indent="-285750" rtl="0">
                        <a:buFont typeface="Arial" panose="020B0604020202020204" pitchFamily="34" charset="0"/>
                        <a:buChar char="•"/>
                      </a:pPr>
                      <a:r>
                        <a:rPr lang="pt-BR" sz="1200" b="0">
                          <a:solidFill>
                            <a:srgbClr val="000000"/>
                          </a:solidFill>
                        </a:rPr>
                        <a:t>IEEE</a:t>
                      </a:r>
                    </a:p>
                    <a:p>
                      <a:pPr marL="285750" indent="-285750" rtl="0">
                        <a:buFont typeface="Arial" panose="020B0604020202020204" pitchFamily="34" charset="0"/>
                        <a:buChar char="•"/>
                      </a:pPr>
                      <a:r>
                        <a:rPr lang="pt-BR" sz="1200" b="0">
                          <a:solidFill>
                            <a:srgbClr val="000000"/>
                          </a:solidFill>
                        </a:rPr>
                        <a:t>Lightweight AP (LAP)</a:t>
                      </a:r>
                    </a:p>
                    <a:p>
                      <a:pPr marL="285750" indent="-285750" rtl="0">
                        <a:buFont typeface="Arial" panose="020B0604020202020204" pitchFamily="34" charset="0"/>
                        <a:buChar char="•"/>
                      </a:pPr>
                      <a:r>
                        <a:rPr lang="pt-BR" sz="1200" b="0">
                          <a:solidFill>
                            <a:srgbClr val="000000"/>
                          </a:solidFill>
                        </a:rPr>
                        <a:t>Lightweight Access Point Protocol (LWAPP)</a:t>
                      </a:r>
                    </a:p>
                    <a:p>
                      <a:pPr marL="285750" indent="-285750" rtl="0">
                        <a:buFont typeface="Arial" panose="020B0604020202020204" pitchFamily="34" charset="0"/>
                        <a:buChar char="•"/>
                      </a:pPr>
                      <a:r>
                        <a:rPr lang="pt-BR" sz="1200" b="0">
                          <a:solidFill>
                            <a:srgbClr val="000000"/>
                          </a:solidFill>
                        </a:rPr>
                        <a:t>Wireless LAN Controller (WLAC)</a:t>
                      </a:r>
                    </a:p>
                    <a:p>
                      <a:pPr marL="285750" indent="-285750" rtl="0">
                        <a:buFont typeface="Arial" panose="020B0604020202020204" pitchFamily="34" charset="0"/>
                        <a:buChar char="•"/>
                      </a:pPr>
                      <a:r>
                        <a:rPr lang="pt-BR" sz="1200" b="0">
                          <a:solidFill>
                            <a:srgbClr val="000000"/>
                          </a:solidFill>
                        </a:rPr>
                        <a:t>SSID</a:t>
                      </a:r>
                    </a:p>
                    <a:p>
                      <a:pPr marL="285750" indent="-285750" rtl="0">
                        <a:buFont typeface="Arial" panose="020B0604020202020204" pitchFamily="34" charset="0"/>
                        <a:buChar char="•"/>
                      </a:pPr>
                      <a:r>
                        <a:rPr lang="pt-BR" sz="1200" b="0">
                          <a:solidFill>
                            <a:srgbClr val="000000"/>
                          </a:solidFill>
                        </a:rPr>
                        <a:t>Autonomous AP</a:t>
                      </a:r>
                    </a:p>
                    <a:p>
                      <a:pPr marL="285750" indent="-285750" rtl="0">
                        <a:buFont typeface="Arial" panose="020B0604020202020204" pitchFamily="34" charset="0"/>
                        <a:buChar char="•"/>
                      </a:pPr>
                      <a:r>
                        <a:rPr lang="pt-BR" sz="1200" b="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pt-BR"/>
              <a:t>Module 12: Activities (Cont.)</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pt-BR" sz="1600"/>
              <a:t>What activities are associated with this module?</a:t>
            </a: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080182241"/>
              </p:ext>
            </p:extLst>
          </p:nvPr>
        </p:nvGraphicFramePr>
        <p:xfrm>
          <a:off x="427595" y="1333040"/>
          <a:ext cx="8288809" cy="1789817"/>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pt-B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t>Activity Type</a:t>
                      </a:r>
                    </a:p>
                  </a:txBody>
                  <a:tcPr marL="68580" marR="68580" marT="34290" marB="34290" anchor="ctr"/>
                </a:tc>
                <a:tc>
                  <a:txBody>
                    <a:bodyPr/>
                    <a:lstStyle/>
                    <a:p>
                      <a:pPr rtl="0"/>
                      <a:r>
                        <a:rPr lang="pt-BR" sz="1200"/>
                        <a:t>Activity Name</a:t>
                      </a:r>
                    </a:p>
                  </a:txBody>
                  <a:tcPr marL="68580" marR="68580" marT="34290" marB="34290" anchor="ctr"/>
                </a:tc>
                <a:tc>
                  <a:txBody>
                    <a:bodyPr/>
                    <a:lstStyle/>
                    <a:p>
                      <a:pPr rtl="0"/>
                      <a:r>
                        <a:rPr lang="pt-BR" sz="120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rtl="0"/>
                      <a:r>
                        <a:rPr lang="pt-BR" sz="1100"/>
                        <a:t>12.6.1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rtl="0"/>
                      <a:r>
                        <a:rPr lang="pt-BR" sz="1100"/>
                        <a:t>WLAN Threats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1"/>
                  </a:ext>
                </a:extLst>
              </a:tr>
              <a:tr h="368327">
                <a:tc>
                  <a:txBody>
                    <a:bodyPr/>
                    <a:lstStyle/>
                    <a:p>
                      <a:pPr algn="ctr" rtl="0"/>
                      <a:r>
                        <a:rPr lang="pt-BR" sz="1100"/>
                        <a:t>12.6.6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WLAN Threats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6"/>
                  </a:ext>
                </a:extLst>
              </a:tr>
              <a:tr h="368327">
                <a:tc>
                  <a:txBody>
                    <a:bodyPr/>
                    <a:lstStyle/>
                    <a:p>
                      <a:pPr algn="ctr" rtl="0"/>
                      <a:r>
                        <a:rPr lang="pt-BR" sz="1100"/>
                        <a:t>12.7.1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68327">
                <a:tc>
                  <a:txBody>
                    <a:bodyPr/>
                    <a:lstStyle/>
                    <a:p>
                      <a:pPr algn="ctr" rtl="0"/>
                      <a:r>
                        <a:rPr lang="pt-BR" sz="1100"/>
                        <a:t>12.7.9</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177432351"/>
                  </a:ext>
                </a:extLst>
              </a:tr>
            </a:tbl>
          </a:graphicData>
        </a:graphic>
      </p:graphicFrame>
    </p:spTree>
    <p:custDataLst>
      <p:tags r:id="rId1"/>
    </p:custDataLst>
    <p:extLst>
      <p:ext uri="{BB962C8B-B14F-4D97-AF65-F5344CB8AC3E}">
        <p14:creationId xmlns:p14="http://schemas.microsoft.com/office/powerpoint/2010/main" val="38449979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12: Best Practices</a:t>
            </a:r>
          </a:p>
        </p:txBody>
      </p:sp>
      <p:sp>
        <p:nvSpPr>
          <p:cNvPr id="11266" name="Rectangle 34"/>
          <p:cNvSpPr>
            <a:spLocks noGrp="1" noChangeArrowheads="1"/>
          </p:cNvSpPr>
          <p:nvPr>
            <p:ph idx="1"/>
          </p:nvPr>
        </p:nvSpPr>
        <p:spPr>
          <a:xfrm>
            <a:off x="145357" y="798944"/>
            <a:ext cx="8853286" cy="4041019"/>
          </a:xfrm>
        </p:spPr>
        <p:txBody>
          <a:bodyPr/>
          <a:lstStyle/>
          <a:p>
            <a:pPr marL="0" indent="0" rtl="0">
              <a:lnSpc>
                <a:spcPct val="85000"/>
              </a:lnSpc>
              <a:spcBef>
                <a:spcPct val="30000"/>
              </a:spcBef>
              <a:buNone/>
            </a:pPr>
            <a:r>
              <a:rPr lang="pt-BR" sz="1600"/>
              <a:t>Prior to teaching Module 12, the instructor should:</a:t>
            </a:r>
          </a:p>
          <a:p>
            <a:pPr rtl="0">
              <a:lnSpc>
                <a:spcPct val="85000"/>
              </a:lnSpc>
              <a:spcBef>
                <a:spcPct val="30000"/>
              </a:spcBef>
              <a:buFont typeface="Arial" panose="020B0604020202020204" pitchFamily="34" charset="0"/>
              <a:buChar char="•"/>
            </a:pPr>
            <a:r>
              <a:rPr lang="pt-BR" sz="1600"/>
              <a:t>Review the activities and assessments for this module.</a:t>
            </a:r>
          </a:p>
          <a:p>
            <a:pPr rtl="0">
              <a:lnSpc>
                <a:spcPct val="85000"/>
              </a:lnSpc>
              <a:spcBef>
                <a:spcPct val="30000"/>
              </a:spcBef>
              <a:buFont typeface="Arial" panose="020B0604020202020204" pitchFamily="34" charset="0"/>
              <a:buChar char="•"/>
            </a:pPr>
            <a:r>
              <a:rPr lang="pt-BR" sz="1600"/>
              <a:t>Try to include as many questions as possible to keep students engaged during classroom presentation.</a:t>
            </a:r>
          </a:p>
          <a:p>
            <a:pPr marL="0" indent="0" rtl="0" eaLnBrk="1" hangingPunct="1">
              <a:lnSpc>
                <a:spcPct val="85000"/>
              </a:lnSpc>
              <a:spcBef>
                <a:spcPct val="30000"/>
              </a:spcBef>
              <a:buNone/>
            </a:pPr>
            <a:r>
              <a:rPr lang="pt-BR" sz="1600"/>
              <a:t>Topic 12.1</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Explain the differences between WPAN, WLAN, WMAN and WWAN.</a:t>
            </a:r>
          </a:p>
          <a:p>
            <a:pPr lvl="2" rtl="0">
              <a:lnSpc>
                <a:spcPct val="85000"/>
              </a:lnSpc>
              <a:spcBef>
                <a:spcPct val="30000"/>
              </a:spcBef>
            </a:pPr>
            <a:r>
              <a:rPr lang="pt-BR" sz="1600"/>
              <a:t>Why do you think there are so many 802.11 standards?</a:t>
            </a:r>
          </a:p>
          <a:p>
            <a:pPr marL="0" indent="0" rtl="0">
              <a:lnSpc>
                <a:spcPct val="85000"/>
              </a:lnSpc>
              <a:spcBef>
                <a:spcPct val="30000"/>
              </a:spcBef>
              <a:buNone/>
            </a:pPr>
            <a:r>
              <a:rPr lang="pt-BR" sz="1600"/>
              <a:t>Topic 12.2</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When would using autonomous AP and controller based AP be appropriate?</a:t>
            </a:r>
          </a:p>
          <a:p>
            <a:pPr lvl="2" rtl="0">
              <a:lnSpc>
                <a:spcPct val="85000"/>
              </a:lnSpc>
              <a:spcBef>
                <a:spcPct val="30000"/>
              </a:spcBef>
            </a:pPr>
            <a:r>
              <a:rPr lang="pt-BR" sz="1600"/>
              <a:t>Discuss a situation where a USB wireless adapter is needed.</a:t>
            </a:r>
          </a:p>
          <a:p>
            <a:pPr eaLnBrk="1" hangingPunct="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12: Best Practices (Cont.)</a:t>
            </a:r>
          </a:p>
        </p:txBody>
      </p:sp>
      <p:sp>
        <p:nvSpPr>
          <p:cNvPr id="11266" name="Rectangle 34"/>
          <p:cNvSpPr>
            <a:spLocks noGrp="1" noChangeArrowheads="1"/>
          </p:cNvSpPr>
          <p:nvPr>
            <p:ph idx="1"/>
          </p:nvPr>
        </p:nvSpPr>
        <p:spPr>
          <a:xfrm>
            <a:off x="145357" y="946788"/>
            <a:ext cx="8853286" cy="3278079"/>
          </a:xfrm>
        </p:spPr>
        <p:txBody>
          <a:bodyPr/>
          <a:lstStyle/>
          <a:p>
            <a:pPr marL="0" indent="0" rtl="0" eaLnBrk="1" hangingPunct="1">
              <a:lnSpc>
                <a:spcPct val="85000"/>
              </a:lnSpc>
              <a:spcBef>
                <a:spcPct val="30000"/>
              </a:spcBef>
              <a:buNone/>
            </a:pPr>
            <a:r>
              <a:rPr lang="pt-BR" sz="1400"/>
              <a:t> </a:t>
            </a:r>
            <a:r>
              <a:rPr lang="pt-BR" sz="1600"/>
              <a:t>Topic 12.3</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When would ad hoc and infrastructure modes be appropriate?</a:t>
            </a:r>
          </a:p>
          <a:p>
            <a:pPr lvl="2" rtl="0">
              <a:lnSpc>
                <a:spcPct val="85000"/>
              </a:lnSpc>
              <a:spcBef>
                <a:spcPct val="30000"/>
              </a:spcBef>
            </a:pPr>
            <a:r>
              <a:rPr lang="pt-BR" sz="1600"/>
              <a:t>What is the difference between a BSS and a ESS?</a:t>
            </a:r>
          </a:p>
          <a:p>
            <a:pPr lvl="2" rtl="0">
              <a:lnSpc>
                <a:spcPct val="85000"/>
              </a:lnSpc>
              <a:spcBef>
                <a:spcPct val="30000"/>
              </a:spcBef>
            </a:pPr>
            <a:r>
              <a:rPr lang="pt-BR" sz="1600"/>
              <a:t>Discuss the parameters that are negotiated between AP and wireless client for successful association. If possible list them on the board.</a:t>
            </a:r>
          </a:p>
          <a:p>
            <a:pPr marL="0" indent="0" rtl="0">
              <a:lnSpc>
                <a:spcPct val="85000"/>
              </a:lnSpc>
              <a:spcBef>
                <a:spcPct val="30000"/>
              </a:spcBef>
              <a:buNone/>
            </a:pPr>
            <a:r>
              <a:rPr lang="pt-BR" sz="1600"/>
              <a:t>Topic 12.4</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Why would an organization use CAPWAP?</a:t>
            </a:r>
          </a:p>
          <a:p>
            <a:pPr lvl="2" rtl="0">
              <a:lnSpc>
                <a:spcPct val="85000"/>
              </a:lnSpc>
              <a:spcBef>
                <a:spcPct val="30000"/>
              </a:spcBef>
            </a:pPr>
            <a:r>
              <a:rPr lang="pt-BR" sz="1600"/>
              <a:t>What capability is provided by FlexConnect?</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11043</TotalTime>
  <Words>5518</Words>
  <Application>Microsoft Office PowerPoint</Application>
  <PresentationFormat>On-screen Show (16:9)</PresentationFormat>
  <Paragraphs>871</Paragraphs>
  <Slides>67</Slides>
  <Notes>65</Notes>
  <HiddenSlides>11</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Default Theme</vt:lpstr>
      <vt:lpstr>Módulo 12 : Conceitos de WLAN</vt:lpstr>
      <vt:lpstr>Instructor Materials – Module 6 Planning Guide</vt:lpstr>
      <vt:lpstr>What to Expect in this Module</vt:lpstr>
      <vt:lpstr>What to Expect in this Module (Cont.)</vt:lpstr>
      <vt:lpstr>Check Your Understanding</vt:lpstr>
      <vt:lpstr>Module 12: Activities</vt:lpstr>
      <vt:lpstr>Module 12: Activities (Cont.)</vt:lpstr>
      <vt:lpstr>Module 12: Best Practices</vt:lpstr>
      <vt:lpstr>Module 12: Best Practices (Cont.)</vt:lpstr>
      <vt:lpstr>Module 12: Best Practices (Cont.)</vt:lpstr>
      <vt:lpstr>Module 12: Best Practices (Cont.)</vt:lpstr>
      <vt:lpstr>Módulo 12 : Conceitos de WLAN</vt:lpstr>
      <vt:lpstr>Objetivos do módulo</vt:lpstr>
      <vt:lpstr>12.1 Introdução à rede sem fio</vt:lpstr>
      <vt:lpstr>Introdução a redes sem fio Benefícios de redes sem fio</vt:lpstr>
      <vt:lpstr>Introdução a redes sem fio Tipos de redes sem fio</vt:lpstr>
      <vt:lpstr>Introdução a redes sem fio Tecnologias sem fio</vt:lpstr>
      <vt:lpstr>Introdução a redes sem fio Tecnologias sem fio (continuação)</vt:lpstr>
      <vt:lpstr>Introdução a redes sem fio Padrões 802.11 </vt:lpstr>
      <vt:lpstr>Introdução a redes sem fio Radio frequências</vt:lpstr>
      <vt:lpstr>Introdução a redes sem fio Organizações de padrões sem fio</vt:lpstr>
      <vt:lpstr>12.2 Componentes WLAN</vt:lpstr>
      <vt:lpstr>Componentes WLAN Vídeo - Componentes WLAN</vt:lpstr>
      <vt:lpstr>Componentes WLAN  Placas de rede sem fio</vt:lpstr>
      <vt:lpstr>Componentes WLAN  Roteadores sem fio domésticos</vt:lpstr>
      <vt:lpstr>Componentes WLAN  Ponto de acesso sem fio</vt:lpstr>
      <vt:lpstr>Componentes WLAN Categorias AP</vt:lpstr>
      <vt:lpstr>Componentes WLAN  Antenas sem fio</vt:lpstr>
      <vt:lpstr>12.3 - Operação da WLAN</vt:lpstr>
      <vt:lpstr>Operação WLAN Vídeo - Operação WLAN</vt:lpstr>
      <vt:lpstr>Operação WLAN Modos de topologia sem fio 802.11</vt:lpstr>
      <vt:lpstr>Operação WLAN BSS e ESS</vt:lpstr>
      <vt:lpstr>Operação WLAN Estrutura de quadro 802.11</vt:lpstr>
      <vt:lpstr>Operação WLAN CSMA/CA</vt:lpstr>
      <vt:lpstr>Operações WLAN  Associação de cliente sem fio e AP</vt:lpstr>
      <vt:lpstr>Operações WLAN  Associação de cliente sem fio e AP (Continuação)</vt:lpstr>
      <vt:lpstr>Operações WLAN Modo de descoberta passiva e ativa</vt:lpstr>
      <vt:lpstr>12.4 - Operação de CAPWAP</vt:lpstr>
      <vt:lpstr>Operações CAPWAP Vídeo– CAPWAP</vt:lpstr>
      <vt:lpstr>Operação CAPWAP  Introdução a CAPWAP</vt:lpstr>
      <vt:lpstr>Operação CAPWAP Arquitetura MAC de divisão</vt:lpstr>
      <vt:lpstr>Operação CAPWAP  Criptografia DTLS</vt:lpstr>
      <vt:lpstr>Operação CAPWAP  Flex Connect APs</vt:lpstr>
      <vt:lpstr>12.5 Gestão de canais</vt:lpstr>
      <vt:lpstr>Gestão de canais Saturação do canal de frequência</vt:lpstr>
      <vt:lpstr>Gestão de canais Seleção de canal</vt:lpstr>
      <vt:lpstr>Gestão de canais Seleção de canal</vt:lpstr>
      <vt:lpstr>Gestão de canais Planejar uma implantação de WLAN</vt:lpstr>
      <vt:lpstr>12.6 Ameaças de WLAN</vt:lpstr>
      <vt:lpstr>Ameças de WLAN Vídeo - Ameaças à WLAN</vt:lpstr>
      <vt:lpstr>Ameaças à WLAN  Visão geral da segurança sem fio</vt:lpstr>
      <vt:lpstr>Ameaças à WLAN Ataques de Negação de Serviço (DoS)</vt:lpstr>
      <vt:lpstr>Ameaças à WLAN Pontos de acesso não autorizados</vt:lpstr>
      <vt:lpstr>Ameaças à WLAN Ataque Man-in-the-Middle</vt:lpstr>
      <vt:lpstr>12.7 - WLANs seguras</vt:lpstr>
      <vt:lpstr>WLANs Seguras Vídeo - WLANs seguras</vt:lpstr>
      <vt:lpstr>WLANs Seguras Ocultação de SSID e filtragem de endereço MAC</vt:lpstr>
      <vt:lpstr>WLANs seguras Métodos de autenticação original 802.11</vt:lpstr>
      <vt:lpstr>WLANs seguras Métodos de autenticação de chave compartilhada</vt:lpstr>
      <vt:lpstr>WLANs seguras Autenticando um usuário doméstico</vt:lpstr>
      <vt:lpstr>WLANs seguras Métodos de criptografia</vt:lpstr>
      <vt:lpstr>WLANs seguras Autenticação na empresa</vt:lpstr>
      <vt:lpstr>WLANs seguras WPA 3</vt:lpstr>
      <vt:lpstr>12.8 - Módulo Prática e Quiz</vt:lpstr>
      <vt:lpstr>Módulo Prática e Quiz O que aprendi neste módulo?</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351</cp:revision>
  <dcterms:created xsi:type="dcterms:W3CDTF">2019-10-18T06:21:22Z</dcterms:created>
  <dcterms:modified xsi:type="dcterms:W3CDTF">2020-05-14T02:52:04Z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